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5.xml" ContentType="application/vnd.openxmlformats-officedocument.drawingml.chart+xml"/>
  <Override PartName="/ppt/notesSlides/notesSlide42.xml" ContentType="application/vnd.openxmlformats-officedocument.presentationml.notesSlide+xml"/>
  <Override PartName="/ppt/charts/chart6.xml" ContentType="application/vnd.openxmlformats-officedocument.drawingml.chart+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0"/>
  </p:notesMasterIdLst>
  <p:sldIdLst>
    <p:sldId id="289" r:id="rId2"/>
    <p:sldId id="497" r:id="rId3"/>
    <p:sldId id="498" r:id="rId4"/>
    <p:sldId id="391" r:id="rId5"/>
    <p:sldId id="482" r:id="rId6"/>
    <p:sldId id="499" r:id="rId7"/>
    <p:sldId id="492" r:id="rId8"/>
    <p:sldId id="392" r:id="rId9"/>
    <p:sldId id="488" r:id="rId10"/>
    <p:sldId id="458" r:id="rId11"/>
    <p:sldId id="490" r:id="rId12"/>
    <p:sldId id="489" r:id="rId13"/>
    <p:sldId id="457" r:id="rId14"/>
    <p:sldId id="491" r:id="rId15"/>
    <p:sldId id="496" r:id="rId16"/>
    <p:sldId id="459" r:id="rId17"/>
    <p:sldId id="454" r:id="rId18"/>
    <p:sldId id="493" r:id="rId19"/>
    <p:sldId id="456" r:id="rId20"/>
    <p:sldId id="400" r:id="rId21"/>
    <p:sldId id="500" r:id="rId22"/>
    <p:sldId id="481" r:id="rId23"/>
    <p:sldId id="462" r:id="rId24"/>
    <p:sldId id="463" r:id="rId25"/>
    <p:sldId id="464" r:id="rId26"/>
    <p:sldId id="465" r:id="rId27"/>
    <p:sldId id="466" r:id="rId28"/>
    <p:sldId id="495" r:id="rId29"/>
    <p:sldId id="393" r:id="rId30"/>
    <p:sldId id="399" r:id="rId31"/>
    <p:sldId id="402" r:id="rId32"/>
    <p:sldId id="301" r:id="rId33"/>
    <p:sldId id="322" r:id="rId34"/>
    <p:sldId id="323" r:id="rId35"/>
    <p:sldId id="305" r:id="rId36"/>
    <p:sldId id="376" r:id="rId37"/>
    <p:sldId id="325" r:id="rId38"/>
    <p:sldId id="335" r:id="rId39"/>
    <p:sldId id="336" r:id="rId40"/>
    <p:sldId id="375" r:id="rId41"/>
    <p:sldId id="494" r:id="rId42"/>
    <p:sldId id="487" r:id="rId43"/>
    <p:sldId id="394" r:id="rId44"/>
    <p:sldId id="388" r:id="rId45"/>
    <p:sldId id="390" r:id="rId46"/>
    <p:sldId id="334" r:id="rId47"/>
    <p:sldId id="467" r:id="rId48"/>
    <p:sldId id="401" r:id="rId49"/>
    <p:sldId id="469" r:id="rId50"/>
    <p:sldId id="470" r:id="rId51"/>
    <p:sldId id="471" r:id="rId52"/>
    <p:sldId id="472" r:id="rId53"/>
    <p:sldId id="473" r:id="rId54"/>
    <p:sldId id="474" r:id="rId55"/>
    <p:sldId id="377" r:id="rId56"/>
    <p:sldId id="354" r:id="rId57"/>
    <p:sldId id="385" r:id="rId58"/>
    <p:sldId id="387" r:id="rId59"/>
    <p:sldId id="404" r:id="rId60"/>
    <p:sldId id="386" r:id="rId61"/>
    <p:sldId id="338" r:id="rId62"/>
    <p:sldId id="339" r:id="rId63"/>
    <p:sldId id="395" r:id="rId64"/>
    <p:sldId id="346" r:id="rId65"/>
    <p:sldId id="361" r:id="rId66"/>
    <p:sldId id="476" r:id="rId67"/>
    <p:sldId id="477" r:id="rId68"/>
    <p:sldId id="397" r:id="rId69"/>
    <p:sldId id="486" r:id="rId70"/>
    <p:sldId id="356" r:id="rId71"/>
    <p:sldId id="366" r:id="rId72"/>
    <p:sldId id="367" r:id="rId73"/>
    <p:sldId id="373" r:id="rId74"/>
    <p:sldId id="398" r:id="rId75"/>
    <p:sldId id="371" r:id="rId76"/>
    <p:sldId id="372" r:id="rId77"/>
    <p:sldId id="347" r:id="rId78"/>
    <p:sldId id="359"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Lewis" initials="SL" lastIdx="1" clrIdx="0">
    <p:extLst>
      <p:ext uri="{19B8F6BF-5375-455C-9EA6-DF929625EA0E}">
        <p15:presenceInfo xmlns:p15="http://schemas.microsoft.com/office/powerpoint/2012/main" userId="S::scottl@zoomph.com::58d220b3-2537-4d65-b250-d2298b0fc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2CC81-7007-424B-A713-95BA0219C5B5}" v="87" dt="2019-11-11T19:31:07.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40" autoAdjust="0"/>
  </p:normalViewPr>
  <p:slideViewPr>
    <p:cSldViewPr>
      <p:cViewPr varScale="1">
        <p:scale>
          <a:sx n="104" d="100"/>
          <a:sy n="104" d="100"/>
        </p:scale>
        <p:origin x="1764"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ewis" userId="2a8e5eb8-efe9-4e08-a7ea-504233c47013" providerId="ADAL" clId="{7A32CC81-7007-424B-A713-95BA0219C5B5}"/>
    <pc:docChg chg="undo custSel addSld delSld modSld">
      <pc:chgData name="Scott Lewis" userId="2a8e5eb8-efe9-4e08-a7ea-504233c47013" providerId="ADAL" clId="{7A32CC81-7007-424B-A713-95BA0219C5B5}" dt="2019-11-11T19:31:07.551" v="609" actId="1036"/>
      <pc:docMkLst>
        <pc:docMk/>
      </pc:docMkLst>
      <pc:sldChg chg="del">
        <pc:chgData name="Scott Lewis" userId="2a8e5eb8-efe9-4e08-a7ea-504233c47013" providerId="ADAL" clId="{7A32CC81-7007-424B-A713-95BA0219C5B5}" dt="2019-11-10T18:39:25.776" v="227" actId="2696"/>
        <pc:sldMkLst>
          <pc:docMk/>
          <pc:sldMk cId="0" sldId="342"/>
        </pc:sldMkLst>
      </pc:sldChg>
      <pc:sldChg chg="del">
        <pc:chgData name="Scott Lewis" userId="2a8e5eb8-efe9-4e08-a7ea-504233c47013" providerId="ADAL" clId="{7A32CC81-7007-424B-A713-95BA0219C5B5}" dt="2019-11-10T19:23:15.542" v="484" actId="2696"/>
        <pc:sldMkLst>
          <pc:docMk/>
          <pc:sldMk cId="3143109181" sldId="351"/>
        </pc:sldMkLst>
      </pc:sldChg>
      <pc:sldChg chg="modSp">
        <pc:chgData name="Scott Lewis" userId="2a8e5eb8-efe9-4e08-a7ea-504233c47013" providerId="ADAL" clId="{7A32CC81-7007-424B-A713-95BA0219C5B5}" dt="2019-11-10T19:14:09.207" v="455" actId="20577"/>
        <pc:sldMkLst>
          <pc:docMk/>
          <pc:sldMk cId="0" sldId="362"/>
        </pc:sldMkLst>
        <pc:spChg chg="mod">
          <ac:chgData name="Scott Lewis" userId="2a8e5eb8-efe9-4e08-a7ea-504233c47013" providerId="ADAL" clId="{7A32CC81-7007-424B-A713-95BA0219C5B5}" dt="2019-11-10T19:14:09.207" v="455" actId="20577"/>
          <ac:spMkLst>
            <pc:docMk/>
            <pc:sldMk cId="0" sldId="362"/>
            <ac:spMk id="7" creationId="{00000000-0000-0000-0000-000000000000}"/>
          </ac:spMkLst>
        </pc:spChg>
      </pc:sldChg>
      <pc:sldChg chg="addSp delSp modSp">
        <pc:chgData name="Scott Lewis" userId="2a8e5eb8-efe9-4e08-a7ea-504233c47013" providerId="ADAL" clId="{7A32CC81-7007-424B-A713-95BA0219C5B5}" dt="2019-11-10T18:29:42.651" v="13" actId="692"/>
        <pc:sldMkLst>
          <pc:docMk/>
          <pc:sldMk cId="77130566" sldId="391"/>
        </pc:sldMkLst>
        <pc:picChg chg="add mod modCrop">
          <ac:chgData name="Scott Lewis" userId="2a8e5eb8-efe9-4e08-a7ea-504233c47013" providerId="ADAL" clId="{7A32CC81-7007-424B-A713-95BA0219C5B5}" dt="2019-11-10T18:29:42.651" v="13" actId="692"/>
          <ac:picMkLst>
            <pc:docMk/>
            <pc:sldMk cId="77130566" sldId="391"/>
            <ac:picMk id="3" creationId="{5DF5B074-87BD-44CA-AE35-A4A303F2E2E0}"/>
          </ac:picMkLst>
        </pc:picChg>
        <pc:picChg chg="del">
          <ac:chgData name="Scott Lewis" userId="2a8e5eb8-efe9-4e08-a7ea-504233c47013" providerId="ADAL" clId="{7A32CC81-7007-424B-A713-95BA0219C5B5}" dt="2019-11-10T18:26:37.339" v="0" actId="478"/>
          <ac:picMkLst>
            <pc:docMk/>
            <pc:sldMk cId="77130566" sldId="391"/>
            <ac:picMk id="4" creationId="{FC7121DD-8B0D-43B7-BD17-6FAE8395AAA0}"/>
          </ac:picMkLst>
        </pc:picChg>
      </pc:sldChg>
      <pc:sldChg chg="addSp delSp modSp modNotesTx">
        <pc:chgData name="Scott Lewis" userId="2a8e5eb8-efe9-4e08-a7ea-504233c47013" providerId="ADAL" clId="{7A32CC81-7007-424B-A713-95BA0219C5B5}" dt="2019-11-10T18:31:25.336" v="31" actId="692"/>
        <pc:sldMkLst>
          <pc:docMk/>
          <pc:sldMk cId="185676200" sldId="392"/>
        </pc:sldMkLst>
        <pc:spChg chg="del">
          <ac:chgData name="Scott Lewis" userId="2a8e5eb8-efe9-4e08-a7ea-504233c47013" providerId="ADAL" clId="{7A32CC81-7007-424B-A713-95BA0219C5B5}" dt="2019-11-10T18:30:44.959" v="16" actId="478"/>
          <ac:spMkLst>
            <pc:docMk/>
            <pc:sldMk cId="185676200" sldId="392"/>
            <ac:spMk id="4" creationId="{7FB94C40-F1C0-421F-9FD8-B00FA8B67341}"/>
          </ac:spMkLst>
        </pc:spChg>
        <pc:spChg chg="del">
          <ac:chgData name="Scott Lewis" userId="2a8e5eb8-efe9-4e08-a7ea-504233c47013" providerId="ADAL" clId="{7A32CC81-7007-424B-A713-95BA0219C5B5}" dt="2019-11-10T18:30:42.840" v="15" actId="478"/>
          <ac:spMkLst>
            <pc:docMk/>
            <pc:sldMk cId="185676200" sldId="392"/>
            <ac:spMk id="6" creationId="{D38442EC-3311-4F4E-B9E5-9418FF9448DB}"/>
          </ac:spMkLst>
        </pc:spChg>
        <pc:picChg chg="add mod modCrop">
          <ac:chgData name="Scott Lewis" userId="2a8e5eb8-efe9-4e08-a7ea-504233c47013" providerId="ADAL" clId="{7A32CC81-7007-424B-A713-95BA0219C5B5}" dt="2019-11-10T18:31:25.336" v="31" actId="692"/>
          <ac:picMkLst>
            <pc:docMk/>
            <pc:sldMk cId="185676200" sldId="392"/>
            <ac:picMk id="2" creationId="{0268DBBC-A1B1-4DB0-8AD5-87F916929FD7}"/>
          </ac:picMkLst>
        </pc:picChg>
        <pc:picChg chg="del">
          <ac:chgData name="Scott Lewis" userId="2a8e5eb8-efe9-4e08-a7ea-504233c47013" providerId="ADAL" clId="{7A32CC81-7007-424B-A713-95BA0219C5B5}" dt="2019-11-10T18:30:40.762" v="14" actId="478"/>
          <ac:picMkLst>
            <pc:docMk/>
            <pc:sldMk cId="185676200" sldId="392"/>
            <ac:picMk id="5" creationId="{4199D04F-53B8-424A-BFE2-1BE02E719F4F}"/>
          </ac:picMkLst>
        </pc:picChg>
      </pc:sldChg>
      <pc:sldChg chg="addSp delSp modSp add mod">
        <pc:chgData name="Scott Lewis" userId="2a8e5eb8-efe9-4e08-a7ea-504233c47013" providerId="ADAL" clId="{7A32CC81-7007-424B-A713-95BA0219C5B5}" dt="2019-11-11T19:31:07.551" v="609" actId="1036"/>
        <pc:sldMkLst>
          <pc:docMk/>
          <pc:sldMk cId="1836035251" sldId="400"/>
        </pc:sldMkLst>
        <pc:spChg chg="mod">
          <ac:chgData name="Scott Lewis" userId="2a8e5eb8-efe9-4e08-a7ea-504233c47013" providerId="ADAL" clId="{7A32CC81-7007-424B-A713-95BA0219C5B5}" dt="2019-11-11T18:55:23.293" v="538" actId="1037"/>
          <ac:spMkLst>
            <pc:docMk/>
            <pc:sldMk cId="1836035251" sldId="400"/>
            <ac:spMk id="2" creationId="{CC750891-9BA1-4A80-AAA2-1CD61747213F}"/>
          </ac:spMkLst>
        </pc:spChg>
        <pc:spChg chg="del mod">
          <ac:chgData name="Scott Lewis" userId="2a8e5eb8-efe9-4e08-a7ea-504233c47013" providerId="ADAL" clId="{7A32CC81-7007-424B-A713-95BA0219C5B5}" dt="2019-11-11T18:55:29.385" v="539" actId="478"/>
          <ac:spMkLst>
            <pc:docMk/>
            <pc:sldMk cId="1836035251" sldId="400"/>
            <ac:spMk id="3" creationId="{33246879-1461-4DC9-B868-766A8C435D6A}"/>
          </ac:spMkLst>
        </pc:spChg>
        <pc:spChg chg="add mod">
          <ac:chgData name="Scott Lewis" userId="2a8e5eb8-efe9-4e08-a7ea-504233c47013" providerId="ADAL" clId="{7A32CC81-7007-424B-A713-95BA0219C5B5}" dt="2019-11-11T19:30:46.741" v="606" actId="255"/>
          <ac:spMkLst>
            <pc:docMk/>
            <pc:sldMk cId="1836035251" sldId="400"/>
            <ac:spMk id="3" creationId="{F7A27710-4BAF-4B22-960F-5A1ABF66F7C3}"/>
          </ac:spMkLst>
        </pc:spChg>
        <pc:spChg chg="add del mod">
          <ac:chgData name="Scott Lewis" userId="2a8e5eb8-efe9-4e08-a7ea-504233c47013" providerId="ADAL" clId="{7A32CC81-7007-424B-A713-95BA0219C5B5}" dt="2019-11-11T19:08:43.528" v="541" actId="1957"/>
          <ac:spMkLst>
            <pc:docMk/>
            <pc:sldMk cId="1836035251" sldId="400"/>
            <ac:spMk id="5" creationId="{6560B9EE-DF5F-4451-8F3B-08BCF5F3712D}"/>
          </ac:spMkLst>
        </pc:spChg>
        <pc:graphicFrameChg chg="add mod">
          <ac:chgData name="Scott Lewis" userId="2a8e5eb8-efe9-4e08-a7ea-504233c47013" providerId="ADAL" clId="{7A32CC81-7007-424B-A713-95BA0219C5B5}" dt="2019-11-11T19:31:07.551" v="609" actId="1036"/>
          <ac:graphicFrameMkLst>
            <pc:docMk/>
            <pc:sldMk cId="1836035251" sldId="400"/>
            <ac:graphicFrameMk id="8" creationId="{6DF36820-D1BF-486C-87F2-42FA4F54D76F}"/>
          </ac:graphicFrameMkLst>
        </pc:graphicFrameChg>
      </pc:sldChg>
      <pc:sldChg chg="addSp delSp modSp add">
        <pc:chgData name="Scott Lewis" userId="2a8e5eb8-efe9-4e08-a7ea-504233c47013" providerId="ADAL" clId="{7A32CC81-7007-424B-A713-95BA0219C5B5}" dt="2019-11-10T19:03:57.632" v="443" actId="1036"/>
        <pc:sldMkLst>
          <pc:docMk/>
          <pc:sldMk cId="2222774126" sldId="401"/>
        </pc:sldMkLst>
        <pc:spChg chg="mod">
          <ac:chgData name="Scott Lewis" userId="2a8e5eb8-efe9-4e08-a7ea-504233c47013" providerId="ADAL" clId="{7A32CC81-7007-424B-A713-95BA0219C5B5}" dt="2019-11-10T18:33:44.074" v="110" actId="20577"/>
          <ac:spMkLst>
            <pc:docMk/>
            <pc:sldMk cId="2222774126" sldId="401"/>
            <ac:spMk id="2" creationId="{D38DCCFB-A6A7-4A04-8F86-D1CCD17C720C}"/>
          </ac:spMkLst>
        </pc:spChg>
        <pc:spChg chg="mod">
          <ac:chgData name="Scott Lewis" userId="2a8e5eb8-efe9-4e08-a7ea-504233c47013" providerId="ADAL" clId="{7A32CC81-7007-424B-A713-95BA0219C5B5}" dt="2019-11-10T19:03:57.632" v="443" actId="1036"/>
          <ac:spMkLst>
            <pc:docMk/>
            <pc:sldMk cId="2222774126" sldId="401"/>
            <ac:spMk id="3" creationId="{742636A6-CA91-44B6-B0DA-896CB445631C}"/>
          </ac:spMkLst>
        </pc:spChg>
        <pc:spChg chg="add del">
          <ac:chgData name="Scott Lewis" userId="2a8e5eb8-efe9-4e08-a7ea-504233c47013" providerId="ADAL" clId="{7A32CC81-7007-424B-A713-95BA0219C5B5}" dt="2019-11-10T18:51:26.737" v="388"/>
          <ac:spMkLst>
            <pc:docMk/>
            <pc:sldMk cId="2222774126" sldId="401"/>
            <ac:spMk id="4" creationId="{4504CBD8-8AE1-411F-98BF-44C393103E01}"/>
          </ac:spMkLst>
        </pc:spChg>
        <pc:spChg chg="add del">
          <ac:chgData name="Scott Lewis" userId="2a8e5eb8-efe9-4e08-a7ea-504233c47013" providerId="ADAL" clId="{7A32CC81-7007-424B-A713-95BA0219C5B5}" dt="2019-11-10T18:51:29.794" v="390"/>
          <ac:spMkLst>
            <pc:docMk/>
            <pc:sldMk cId="2222774126" sldId="401"/>
            <ac:spMk id="5" creationId="{BE5D92F1-14CA-42E8-BEAF-B053336ECD77}"/>
          </ac:spMkLst>
        </pc:spChg>
      </pc:sldChg>
      <pc:sldChg chg="addSp delSp modSp add">
        <pc:chgData name="Scott Lewis" userId="2a8e5eb8-efe9-4e08-a7ea-504233c47013" providerId="ADAL" clId="{7A32CC81-7007-424B-A713-95BA0219C5B5}" dt="2019-11-10T18:57:11.163" v="422" actId="692"/>
        <pc:sldMkLst>
          <pc:docMk/>
          <pc:sldMk cId="3172301788" sldId="402"/>
        </pc:sldMkLst>
        <pc:spChg chg="del">
          <ac:chgData name="Scott Lewis" userId="2a8e5eb8-efe9-4e08-a7ea-504233c47013" providerId="ADAL" clId="{7A32CC81-7007-424B-A713-95BA0219C5B5}" dt="2019-11-10T18:51:22.449" v="386" actId="478"/>
          <ac:spMkLst>
            <pc:docMk/>
            <pc:sldMk cId="3172301788" sldId="402"/>
            <ac:spMk id="2" creationId="{0478E093-34C6-4B12-9843-F36363236EA6}"/>
          </ac:spMkLst>
        </pc:spChg>
        <pc:spChg chg="del">
          <ac:chgData name="Scott Lewis" userId="2a8e5eb8-efe9-4e08-a7ea-504233c47013" providerId="ADAL" clId="{7A32CC81-7007-424B-A713-95BA0219C5B5}" dt="2019-11-10T18:51:19.730" v="385" actId="478"/>
          <ac:spMkLst>
            <pc:docMk/>
            <pc:sldMk cId="3172301788" sldId="402"/>
            <ac:spMk id="3" creationId="{A3D18F20-14DE-4465-B5B7-22D3487A7E16}"/>
          </ac:spMkLst>
        </pc:spChg>
        <pc:picChg chg="add mod modCrop">
          <ac:chgData name="Scott Lewis" userId="2a8e5eb8-efe9-4e08-a7ea-504233c47013" providerId="ADAL" clId="{7A32CC81-7007-424B-A713-95BA0219C5B5}" dt="2019-11-10T18:57:11.163" v="422" actId="692"/>
          <ac:picMkLst>
            <pc:docMk/>
            <pc:sldMk cId="3172301788" sldId="402"/>
            <ac:picMk id="4" creationId="{0B126FF4-0397-4A66-A61E-5F88B6EA7754}"/>
          </ac:picMkLst>
        </pc:picChg>
      </pc:sldChg>
      <pc:sldChg chg="addSp delSp modSp add">
        <pc:chgData name="Scott Lewis" userId="2a8e5eb8-efe9-4e08-a7ea-504233c47013" providerId="ADAL" clId="{7A32CC81-7007-424B-A713-95BA0219C5B5}" dt="2019-11-10T19:27:32.734" v="498" actId="692"/>
        <pc:sldMkLst>
          <pc:docMk/>
          <pc:sldMk cId="2288873422" sldId="403"/>
        </pc:sldMkLst>
        <pc:picChg chg="add del mod modCrop">
          <ac:chgData name="Scott Lewis" userId="2a8e5eb8-efe9-4e08-a7ea-504233c47013" providerId="ADAL" clId="{7A32CC81-7007-424B-A713-95BA0219C5B5}" dt="2019-11-10T19:26:45.417" v="485" actId="478"/>
          <ac:picMkLst>
            <pc:docMk/>
            <pc:sldMk cId="2288873422" sldId="403"/>
            <ac:picMk id="2" creationId="{AC6C27B4-31DD-46FD-8E70-6F91E04BFD65}"/>
          </ac:picMkLst>
        </pc:picChg>
        <pc:picChg chg="add mod modCrop">
          <ac:chgData name="Scott Lewis" userId="2a8e5eb8-efe9-4e08-a7ea-504233c47013" providerId="ADAL" clId="{7A32CC81-7007-424B-A713-95BA0219C5B5}" dt="2019-11-10T19:27:32.734" v="498" actId="692"/>
          <ac:picMkLst>
            <pc:docMk/>
            <pc:sldMk cId="2288873422" sldId="403"/>
            <ac:picMk id="3" creationId="{231DD106-C304-4070-B824-D02E111687BB}"/>
          </ac:picMkLst>
        </pc:picChg>
      </pc:sldChg>
      <pc:sldChg chg="addSp delSp modSp add">
        <pc:chgData name="Scott Lewis" userId="2a8e5eb8-efe9-4e08-a7ea-504233c47013" providerId="ADAL" clId="{7A32CC81-7007-424B-A713-95BA0219C5B5}" dt="2019-11-10T19:20:06.809" v="483" actId="1076"/>
        <pc:sldMkLst>
          <pc:docMk/>
          <pc:sldMk cId="1876797328" sldId="404"/>
        </pc:sldMkLst>
        <pc:spChg chg="del">
          <ac:chgData name="Scott Lewis" userId="2a8e5eb8-efe9-4e08-a7ea-504233c47013" providerId="ADAL" clId="{7A32CC81-7007-424B-A713-95BA0219C5B5}" dt="2019-11-10T19:18:34.283" v="458" actId="478"/>
          <ac:spMkLst>
            <pc:docMk/>
            <pc:sldMk cId="1876797328" sldId="404"/>
            <ac:spMk id="2" creationId="{EE8DFD0C-AE7A-4A35-A9C2-2CCFD3E6EC86}"/>
          </ac:spMkLst>
        </pc:spChg>
        <pc:spChg chg="del">
          <ac:chgData name="Scott Lewis" userId="2a8e5eb8-efe9-4e08-a7ea-504233c47013" providerId="ADAL" clId="{7A32CC81-7007-424B-A713-95BA0219C5B5}" dt="2019-11-10T19:18:31.845" v="457" actId="478"/>
          <ac:spMkLst>
            <pc:docMk/>
            <pc:sldMk cId="1876797328" sldId="404"/>
            <ac:spMk id="3" creationId="{1721A90D-C434-4688-9A5F-DD57E02C08CE}"/>
          </ac:spMkLst>
        </pc:spChg>
        <pc:spChg chg="add mod">
          <ac:chgData name="Scott Lewis" userId="2a8e5eb8-efe9-4e08-a7ea-504233c47013" providerId="ADAL" clId="{7A32CC81-7007-424B-A713-95BA0219C5B5}" dt="2019-11-10T19:20:06.809" v="483" actId="1076"/>
          <ac:spMkLst>
            <pc:docMk/>
            <pc:sldMk cId="1876797328" sldId="404"/>
            <ac:spMk id="6" creationId="{0EF044C6-A8C2-437D-BD4F-6C2DB8740C16}"/>
          </ac:spMkLst>
        </pc:spChg>
        <pc:picChg chg="add mod modCrop">
          <ac:chgData name="Scott Lewis" userId="2a8e5eb8-efe9-4e08-a7ea-504233c47013" providerId="ADAL" clId="{7A32CC81-7007-424B-A713-95BA0219C5B5}" dt="2019-11-10T19:19:23.759" v="473" actId="1076"/>
          <ac:picMkLst>
            <pc:docMk/>
            <pc:sldMk cId="1876797328" sldId="404"/>
            <ac:picMk id="4" creationId="{1089FE71-C99B-4121-90E2-B483B7291E7C}"/>
          </ac:picMkLst>
        </pc:picChg>
        <pc:picChg chg="add mod modCrop">
          <ac:chgData name="Scott Lewis" userId="2a8e5eb8-efe9-4e08-a7ea-504233c47013" providerId="ADAL" clId="{7A32CC81-7007-424B-A713-95BA0219C5B5}" dt="2019-11-10T19:19:26.960" v="474" actId="1076"/>
          <ac:picMkLst>
            <pc:docMk/>
            <pc:sldMk cId="1876797328" sldId="404"/>
            <ac:picMk id="5" creationId="{1222BDAB-2789-49B3-B24D-3E41C9BB10C6}"/>
          </ac:picMkLst>
        </pc:picChg>
      </pc:sldChg>
      <pc:sldChg chg="add">
        <pc:chgData name="Scott Lewis" userId="2a8e5eb8-efe9-4e08-a7ea-504233c47013" providerId="ADAL" clId="{7A32CC81-7007-424B-A713-95BA0219C5B5}" dt="2019-11-11T19:14:03.456" v="587"/>
        <pc:sldMkLst>
          <pc:docMk/>
          <pc:sldMk cId="156084626" sldId="454"/>
        </pc:sldMkLst>
      </pc:sldChg>
    </pc:docChg>
  </pc:docChgLst>
  <pc:docChgLst>
    <pc:chgData name="Scott Lewis" userId="2a8e5eb8-efe9-4e08-a7ea-504233c47013" providerId="ADAL" clId="{2088511C-6294-4A32-82EA-5B534EC115B9}"/>
    <pc:docChg chg="custSel addSld modSld">
      <pc:chgData name="Scott Lewis" userId="2a8e5eb8-efe9-4e08-a7ea-504233c47013" providerId="ADAL" clId="{2088511C-6294-4A32-82EA-5B534EC115B9}" dt="2019-11-10T18:25:54.306" v="45" actId="1036"/>
      <pc:docMkLst>
        <pc:docMk/>
      </pc:docMkLst>
      <pc:sldChg chg="modSp">
        <pc:chgData name="Scott Lewis" userId="2a8e5eb8-efe9-4e08-a7ea-504233c47013" providerId="ADAL" clId="{2088511C-6294-4A32-82EA-5B534EC115B9}" dt="2019-11-10T18:25:54.306" v="45" actId="1036"/>
        <pc:sldMkLst>
          <pc:docMk/>
          <pc:sldMk cId="0" sldId="289"/>
        </pc:sldMkLst>
        <pc:spChg chg="mod">
          <ac:chgData name="Scott Lewis" userId="2a8e5eb8-efe9-4e08-a7ea-504233c47013" providerId="ADAL" clId="{2088511C-6294-4A32-82EA-5B534EC115B9}" dt="2019-11-10T18:25:54.306" v="45" actId="1036"/>
          <ac:spMkLst>
            <pc:docMk/>
            <pc:sldMk cId="0" sldId="289"/>
            <ac:spMk id="4" creationId="{00000000-0000-0000-0000-000000000000}"/>
          </ac:spMkLst>
        </pc:spChg>
        <pc:spChg chg="mod">
          <ac:chgData name="Scott Lewis" userId="2a8e5eb8-efe9-4e08-a7ea-504233c47013" providerId="ADAL" clId="{2088511C-6294-4A32-82EA-5B534EC115B9}" dt="2019-11-10T18:24:15.581" v="20" actId="20577"/>
          <ac:spMkLst>
            <pc:docMk/>
            <pc:sldMk cId="0" sldId="289"/>
            <ac:spMk id="3074" creationId="{00000000-0000-0000-0000-000000000000}"/>
          </ac:spMkLst>
        </pc:spChg>
      </pc:sldChg>
      <pc:sldChg chg="addSp delSp modSp add">
        <pc:chgData name="Scott Lewis" userId="2a8e5eb8-efe9-4e08-a7ea-504233c47013" providerId="ADAL" clId="{2088511C-6294-4A32-82EA-5B534EC115B9}" dt="2019-11-07T22:08:08.193" v="16" actId="14100"/>
        <pc:sldMkLst>
          <pc:docMk/>
          <pc:sldMk cId="2947410458" sldId="399"/>
        </pc:sldMkLst>
        <pc:spChg chg="del">
          <ac:chgData name="Scott Lewis" userId="2a8e5eb8-efe9-4e08-a7ea-504233c47013" providerId="ADAL" clId="{2088511C-6294-4A32-82EA-5B534EC115B9}" dt="2019-11-07T22:05:59.929" v="2" actId="478"/>
          <ac:spMkLst>
            <pc:docMk/>
            <pc:sldMk cId="2947410458" sldId="399"/>
            <ac:spMk id="2" creationId="{FC9B9DAE-A810-4681-966D-E77F329B2F64}"/>
          </ac:spMkLst>
        </pc:spChg>
        <pc:spChg chg="del">
          <ac:chgData name="Scott Lewis" userId="2a8e5eb8-efe9-4e08-a7ea-504233c47013" providerId="ADAL" clId="{2088511C-6294-4A32-82EA-5B534EC115B9}" dt="2019-11-07T22:05:58.639" v="1" actId="478"/>
          <ac:spMkLst>
            <pc:docMk/>
            <pc:sldMk cId="2947410458" sldId="399"/>
            <ac:spMk id="3" creationId="{18D27415-BB00-4334-9EB6-214BFE079379}"/>
          </ac:spMkLst>
        </pc:spChg>
        <pc:spChg chg="add mod">
          <ac:chgData name="Scott Lewis" userId="2a8e5eb8-efe9-4e08-a7ea-504233c47013" providerId="ADAL" clId="{2088511C-6294-4A32-82EA-5B534EC115B9}" dt="2019-11-07T22:06:49.045" v="12" actId="1076"/>
          <ac:spMkLst>
            <pc:docMk/>
            <pc:sldMk cId="2947410458" sldId="399"/>
            <ac:spMk id="5" creationId="{1A52AA75-0E6A-41F7-BBAD-56366AEEEA67}"/>
          </ac:spMkLst>
        </pc:spChg>
        <pc:spChg chg="add mod">
          <ac:chgData name="Scott Lewis" userId="2a8e5eb8-efe9-4e08-a7ea-504233c47013" providerId="ADAL" clId="{2088511C-6294-4A32-82EA-5B534EC115B9}" dt="2019-11-07T22:08:08.193" v="16" actId="14100"/>
          <ac:spMkLst>
            <pc:docMk/>
            <pc:sldMk cId="2947410458" sldId="399"/>
            <ac:spMk id="6" creationId="{A5186881-7B7C-4390-94A2-BD217258FB78}"/>
          </ac:spMkLst>
        </pc:spChg>
        <pc:picChg chg="add mod modCrop">
          <ac:chgData name="Scott Lewis" userId="2a8e5eb8-efe9-4e08-a7ea-504233c47013" providerId="ADAL" clId="{2088511C-6294-4A32-82EA-5B534EC115B9}" dt="2019-11-07T22:06:41.791" v="10" actId="1076"/>
          <ac:picMkLst>
            <pc:docMk/>
            <pc:sldMk cId="2947410458" sldId="399"/>
            <ac:picMk id="4" creationId="{02F71F60-2205-4D6B-B93E-978153F1B56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cottLewis\Documents\LEWIS\GW\2020\Assignments\Attendance%20Regression%20Assignment\Projections-Part%20C%20summary%20-%2011.9.2020.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pine\repucomkc\MLB\2012%20MLB%20Data\Mid%20Season%20Reports\Washington%20Nationals%20Mid%20Season%20Demographic%20Repor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Brett\Desktop\SportsCenter%20SOV.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FF3300"/>
            </a:solidFill>
          </c:spPr>
          <c:invertIfNegative val="0"/>
          <c:dLbls>
            <c:dLbl>
              <c:idx val="0"/>
              <c:layout>
                <c:manualLayout>
                  <c:x val="4.1666666666666683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3B-4BE6-9EE9-F585E84CB93A}"/>
                </c:ext>
              </c:extLst>
            </c:dLbl>
            <c:dLbl>
              <c:idx val="2"/>
              <c:layout>
                <c:manualLayout>
                  <c:x val="-1.3888888888888924E-3"/>
                  <c:y val="-3.33333333333332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3B-4BE6-9EE9-F585E84CB93A}"/>
                </c:ext>
              </c:extLst>
            </c:dLbl>
            <c:dLbl>
              <c:idx val="3"/>
              <c:layout>
                <c:manualLayout>
                  <c:x val="-1.3888888888888924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3B-4BE6-9EE9-F585E84CB93A}"/>
                </c:ext>
              </c:extLst>
            </c:dLbl>
            <c:dLbl>
              <c:idx val="4"/>
              <c:layout>
                <c:manualLayout>
                  <c:x val="0"/>
                  <c:y val="2.77777777777777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3B-4BE6-9EE9-F585E84CB93A}"/>
                </c:ext>
              </c:extLst>
            </c:dLbl>
            <c:dLbl>
              <c:idx val="5"/>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23B-4BE6-9EE9-F585E84CB93A}"/>
                </c:ext>
              </c:extLst>
            </c:dLbl>
            <c:dLbl>
              <c:idx val="6"/>
              <c:layout>
                <c:manualLayout>
                  <c:x val="0"/>
                  <c:y val="-3.0555555555555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23B-4BE6-9EE9-F585E84CB93A}"/>
                </c:ext>
              </c:extLst>
            </c:dLbl>
            <c:dLbl>
              <c:idx val="8"/>
              <c:layout>
                <c:manualLayout>
                  <c:x val="0"/>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3B-4BE6-9EE9-F585E84CB93A}"/>
                </c:ext>
              </c:extLst>
            </c:dLbl>
            <c:dLbl>
              <c:idx val="9"/>
              <c:layout>
                <c:manualLayout>
                  <c:x val="0"/>
                  <c:y val="-1.11111111111111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23B-4BE6-9EE9-F585E84CB93A}"/>
                </c:ext>
              </c:extLst>
            </c:dLbl>
            <c:dLbl>
              <c:idx val="10"/>
              <c:layout>
                <c:manualLayout>
                  <c:x val="-1.3889982502188244E-3"/>
                  <c:y val="5.55555555555555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23B-4BE6-9EE9-F585E84CB93A}"/>
                </c:ext>
              </c:extLst>
            </c:dLbl>
            <c:dLbl>
              <c:idx val="11"/>
              <c:layout>
                <c:manualLayout>
                  <c:x val="-5.55555555555555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23B-4BE6-9EE9-F585E84CB93A}"/>
                </c:ext>
              </c:extLst>
            </c:dLbl>
            <c:dLbl>
              <c:idx val="12"/>
              <c:layout>
                <c:manualLayout>
                  <c:x val="-6.94444444444444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23B-4BE6-9EE9-F585E84CB93A}"/>
                </c:ext>
              </c:extLst>
            </c:dLbl>
            <c:spPr>
              <a:noFill/>
              <a:ln>
                <a:noFill/>
              </a:ln>
              <a:effectLst/>
            </c:spPr>
            <c:txPr>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Sheet1!$A$2:$A$17</c:f>
              <c:numCache>
                <c:formatCode>General</c:formatCode>
                <c:ptCount val="1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2021</c:v>
                </c:pt>
              </c:numCache>
            </c:numRef>
          </c:cat>
          <c:val>
            <c:numRef>
              <c:f>Sheet1!$B$2:$B$17</c:f>
              <c:numCache>
                <c:formatCode>_(* #,##0_);_(* \(#,##0\);_(* "-"??_);_(@_)</c:formatCode>
                <c:ptCount val="16"/>
                <c:pt idx="0">
                  <c:v>32404.197530864196</c:v>
                </c:pt>
                <c:pt idx="1">
                  <c:v>26581.962962962964</c:v>
                </c:pt>
                <c:pt idx="2">
                  <c:v>27060.275000000001</c:v>
                </c:pt>
                <c:pt idx="3">
                  <c:v>25000.98717948718</c:v>
                </c:pt>
                <c:pt idx="4">
                  <c:v>23545.222222222223</c:v>
                </c:pt>
                <c:pt idx="5">
                  <c:v>21662.737499999999</c:v>
                </c:pt>
                <c:pt idx="6">
                  <c:v>21943.262500000001</c:v>
                </c:pt>
                <c:pt idx="7">
                  <c:v>26610.632911392404</c:v>
                </c:pt>
                <c:pt idx="8">
                  <c:v>29105.567901234568</c:v>
                </c:pt>
                <c:pt idx="9">
                  <c:v>30737.125</c:v>
                </c:pt>
                <c:pt idx="10">
                  <c:v>30416.026666666668</c:v>
                </c:pt>
                <c:pt idx="11">
                  <c:v>26819.061728395063</c:v>
                </c:pt>
                <c:pt idx="12">
                  <c:v>25042.271604938273</c:v>
                </c:pt>
                <c:pt idx="13" formatCode="#,##0">
                  <c:v>20054</c:v>
                </c:pt>
                <c:pt idx="14" formatCode="#,##0">
                  <c:v>16347</c:v>
                </c:pt>
                <c:pt idx="15" formatCode="#,##0">
                  <c:v>10169</c:v>
                </c:pt>
              </c:numCache>
            </c:numRef>
          </c:val>
          <c:extLst>
            <c:ext xmlns:c16="http://schemas.microsoft.com/office/drawing/2014/chart" uri="{C3380CC4-5D6E-409C-BE32-E72D297353CC}">
              <c16:uniqueId val="{00000009-D23B-4BE6-9EE9-F585E84CB93A}"/>
            </c:ext>
          </c:extLst>
        </c:ser>
        <c:dLbls>
          <c:showLegendKey val="0"/>
          <c:showVal val="0"/>
          <c:showCatName val="0"/>
          <c:showSerName val="0"/>
          <c:showPercent val="0"/>
          <c:showBubbleSize val="0"/>
        </c:dLbls>
        <c:gapWidth val="79"/>
        <c:axId val="362961536"/>
        <c:axId val="362958400"/>
      </c:barChart>
      <c:catAx>
        <c:axId val="362961536"/>
        <c:scaling>
          <c:orientation val="minMax"/>
        </c:scaling>
        <c:delete val="0"/>
        <c:axPos val="b"/>
        <c:numFmt formatCode="General" sourceLinked="1"/>
        <c:majorTickMark val="out"/>
        <c:minorTickMark val="none"/>
        <c:tickLblPos val="nextTo"/>
        <c:txPr>
          <a:bodyPr/>
          <a:lstStyle/>
          <a:p>
            <a:pPr>
              <a:defRPr sz="1400"/>
            </a:pPr>
            <a:endParaRPr lang="en-US"/>
          </a:p>
        </c:txPr>
        <c:crossAx val="362958400"/>
        <c:crosses val="autoZero"/>
        <c:auto val="1"/>
        <c:lblAlgn val="ctr"/>
        <c:lblOffset val="100"/>
        <c:noMultiLvlLbl val="0"/>
      </c:catAx>
      <c:valAx>
        <c:axId val="362958400"/>
        <c:scaling>
          <c:orientation val="minMax"/>
          <c:min val="10000"/>
        </c:scaling>
        <c:delete val="0"/>
        <c:axPos val="l"/>
        <c:majorGridlines/>
        <c:numFmt formatCode="_(* #,##0_);_(* \(#,##0\);_(* &quot;-&quot;??_);_(@_)" sourceLinked="1"/>
        <c:majorTickMark val="out"/>
        <c:minorTickMark val="none"/>
        <c:tickLblPos val="nextTo"/>
        <c:txPr>
          <a:bodyPr/>
          <a:lstStyle/>
          <a:p>
            <a:pPr>
              <a:defRPr sz="1400"/>
            </a:pPr>
            <a:endParaRPr lang="en-US"/>
          </a:p>
        </c:txPr>
        <c:crossAx val="362961536"/>
        <c:crosses val="autoZero"/>
        <c:crossBetween val="between"/>
        <c:majorUnit val="5000"/>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00FF">
                <a:alpha val="74000"/>
              </a:srgbClr>
            </a:solidFill>
            <a:ln>
              <a:solidFill>
                <a:srgbClr val="0000FF"/>
              </a:solidFill>
            </a:ln>
            <a:effectLst/>
          </c:spPr>
          <c:invertIfNegative val="0"/>
          <c:dLbls>
            <c:dLbl>
              <c:idx val="1"/>
              <c:layout>
                <c:manualLayout>
                  <c:x val="-5.6497175141243068E-3"/>
                  <c:y val="-7.8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E3F-48AD-A514-6B4A4227206D}"/>
                </c:ext>
              </c:extLst>
            </c:dLbl>
            <c:dLbl>
              <c:idx val="2"/>
              <c:layout>
                <c:manualLayout>
                  <c:x val="-2.8248587570621469E-3"/>
                  <c:y val="-1.04166666666666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3F-48AD-A514-6B4A4227206D}"/>
                </c:ext>
              </c:extLst>
            </c:dLbl>
            <c:dLbl>
              <c:idx val="8"/>
              <c:layout>
                <c:manualLayout>
                  <c:x val="-1.4124293785310734E-3"/>
                  <c:y val="-5.46875000000000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3F-48AD-A514-6B4A4227206D}"/>
                </c:ext>
              </c:extLst>
            </c:dLbl>
            <c:dLbl>
              <c:idx val="10"/>
              <c:layout>
                <c:manualLayout>
                  <c:x val="-2.8248587570621985E-3"/>
                  <c:y val="-4.94791666666666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E3F-48AD-A514-6B4A4227206D}"/>
                </c:ext>
              </c:extLst>
            </c:dLbl>
            <c:dLbl>
              <c:idx val="11"/>
              <c:layout>
                <c:manualLayout>
                  <c:x val="-5.6497175141242938E-3"/>
                  <c:y val="-4.774250403007497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E3F-48AD-A514-6B4A4227206D}"/>
                </c:ext>
              </c:extLst>
            </c:dLbl>
            <c:dLbl>
              <c:idx val="13"/>
              <c:layout>
                <c:manualLayout>
                  <c:x val="-2.8248587570621469E-3"/>
                  <c:y val="-3.90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3F-48AD-A514-6B4A4227206D}"/>
                </c:ext>
              </c:extLst>
            </c:dLbl>
            <c:dLbl>
              <c:idx val="15"/>
              <c:layout>
                <c:manualLayout>
                  <c:x val="0"/>
                  <c:y val="-4.68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E3F-48AD-A514-6B4A4227206D}"/>
                </c:ext>
              </c:extLst>
            </c:dLbl>
            <c:dLbl>
              <c:idx val="16"/>
              <c:layout>
                <c:manualLayout>
                  <c:x val="-1.4124293785310838E-2"/>
                  <c:y val="-7.812500000000048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3F-48AD-A514-6B4A4227206D}"/>
                </c:ext>
              </c:extLst>
            </c:dLbl>
            <c:dLbl>
              <c:idx val="17"/>
              <c:layout>
                <c:manualLayout>
                  <c:x val="2.8248587570621469E-3"/>
                  <c:y val="-1.30208333333333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E3F-48AD-A514-6B4A4227206D}"/>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V.J.</c:v>
                </c:pt>
                <c:pt idx="1">
                  <c:v>L.B.</c:v>
                </c:pt>
                <c:pt idx="2">
                  <c:v>C.B.</c:v>
                </c:pt>
                <c:pt idx="3">
                  <c:v>Y.R.</c:v>
                </c:pt>
                <c:pt idx="4">
                  <c:v>V.A.</c:v>
                </c:pt>
                <c:pt idx="5">
                  <c:v>I.S.</c:v>
                </c:pt>
                <c:pt idx="6">
                  <c:v>D.G.</c:v>
                </c:pt>
                <c:pt idx="7">
                  <c:v>Y.M.</c:v>
                </c:pt>
                <c:pt idx="8">
                  <c:v>Z.H.</c:v>
                </c:pt>
                <c:pt idx="9">
                  <c:v>H.A.</c:v>
                </c:pt>
                <c:pt idx="10">
                  <c:v>A.L.</c:v>
                </c:pt>
                <c:pt idx="11">
                  <c:v>D.H.</c:v>
                </c:pt>
                <c:pt idx="12">
                  <c:v>E.M.</c:v>
                </c:pt>
                <c:pt idx="13">
                  <c:v>B.G.</c:v>
                </c:pt>
                <c:pt idx="14">
                  <c:v>V.G.</c:v>
                </c:pt>
                <c:pt idx="15">
                  <c:v>S.H.</c:v>
                </c:pt>
                <c:pt idx="16">
                  <c:v>S.S.</c:v>
                </c:pt>
                <c:pt idx="17">
                  <c:v>Z.Z.</c:v>
                </c:pt>
                <c:pt idx="18">
                  <c:v>J.Y.</c:v>
                </c:pt>
                <c:pt idx="19">
                  <c:v>R.M.</c:v>
                </c:pt>
                <c:pt idx="20">
                  <c:v>D.D.</c:v>
                </c:pt>
                <c:pt idx="21">
                  <c:v>J.S.</c:v>
                </c:pt>
                <c:pt idx="22">
                  <c:v>Q.A.</c:v>
                </c:pt>
              </c:strCache>
            </c:strRef>
          </c:cat>
          <c:val>
            <c:numRef>
              <c:f>Sheet1!$B$2:$B$24</c:f>
              <c:numCache>
                <c:formatCode>#,##0</c:formatCode>
                <c:ptCount val="23"/>
                <c:pt idx="0">
                  <c:v>29788</c:v>
                </c:pt>
                <c:pt idx="1">
                  <c:v>27284</c:v>
                </c:pt>
                <c:pt idx="2">
                  <c:v>26546</c:v>
                </c:pt>
                <c:pt idx="3">
                  <c:v>26178</c:v>
                </c:pt>
                <c:pt idx="4">
                  <c:v>25739</c:v>
                </c:pt>
                <c:pt idx="5">
                  <c:v>25034</c:v>
                </c:pt>
                <c:pt idx="6">
                  <c:v>24407</c:v>
                </c:pt>
                <c:pt idx="7">
                  <c:v>23801</c:v>
                </c:pt>
                <c:pt idx="8">
                  <c:v>23580</c:v>
                </c:pt>
                <c:pt idx="9">
                  <c:v>23367</c:v>
                </c:pt>
                <c:pt idx="10">
                  <c:v>23234</c:v>
                </c:pt>
                <c:pt idx="11">
                  <c:v>22191</c:v>
                </c:pt>
                <c:pt idx="12">
                  <c:v>21869</c:v>
                </c:pt>
                <c:pt idx="13">
                  <c:v>21803</c:v>
                </c:pt>
                <c:pt idx="14">
                  <c:v>21543</c:v>
                </c:pt>
                <c:pt idx="15">
                  <c:v>21532</c:v>
                </c:pt>
                <c:pt idx="16">
                  <c:v>20858</c:v>
                </c:pt>
                <c:pt idx="17">
                  <c:v>20707</c:v>
                </c:pt>
                <c:pt idx="18">
                  <c:v>20087</c:v>
                </c:pt>
                <c:pt idx="19">
                  <c:v>19295</c:v>
                </c:pt>
                <c:pt idx="20">
                  <c:v>17902</c:v>
                </c:pt>
                <c:pt idx="21">
                  <c:v>16973</c:v>
                </c:pt>
                <c:pt idx="22">
                  <c:v>15922</c:v>
                </c:pt>
              </c:numCache>
            </c:numRef>
          </c:val>
          <c:extLst>
            <c:ext xmlns:c16="http://schemas.microsoft.com/office/drawing/2014/chart" uri="{C3380CC4-5D6E-409C-BE32-E72D297353CC}">
              <c16:uniqueId val="{00000000-5E3F-48AD-A514-6B4A4227206D}"/>
            </c:ext>
          </c:extLst>
        </c:ser>
        <c:dLbls>
          <c:showLegendKey val="0"/>
          <c:showVal val="0"/>
          <c:showCatName val="0"/>
          <c:showSerName val="0"/>
          <c:showPercent val="0"/>
          <c:showBubbleSize val="0"/>
        </c:dLbls>
        <c:gapWidth val="219"/>
        <c:overlap val="-27"/>
        <c:axId val="1910181279"/>
        <c:axId val="1910184607"/>
      </c:barChart>
      <c:catAx>
        <c:axId val="1910181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0184607"/>
        <c:crosses val="autoZero"/>
        <c:auto val="1"/>
        <c:lblAlgn val="ctr"/>
        <c:lblOffset val="100"/>
        <c:noMultiLvlLbl val="0"/>
      </c:catAx>
      <c:valAx>
        <c:axId val="1910184607"/>
        <c:scaling>
          <c:orientation val="minMax"/>
          <c:max val="35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910181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26679700059462E-2"/>
          <c:y val="8.877604166666668E-2"/>
          <c:w val="0.91997772495694985"/>
          <c:h val="0.84299930282152236"/>
        </c:manualLayout>
      </c:layout>
      <c:barChart>
        <c:barDir val="col"/>
        <c:grouping val="stacked"/>
        <c:varyColors val="0"/>
        <c:ser>
          <c:idx val="0"/>
          <c:order val="0"/>
          <c:spPr>
            <a:solidFill>
              <a:srgbClr val="00B0F0"/>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6E0F-4EC0-9A28-321363B53899}"/>
              </c:ext>
            </c:extLst>
          </c:dPt>
          <c:dLbls>
            <c:dLbl>
              <c:idx val="0"/>
              <c:layout>
                <c:manualLayout>
                  <c:x val="-6.2893073974511857E-3"/>
                  <c:y val="-0.174479166666666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E0F-4EC0-9A28-321363B53899}"/>
                </c:ext>
              </c:extLst>
            </c:dLbl>
            <c:dLbl>
              <c:idx val="1"/>
              <c:layout>
                <c:manualLayout>
                  <c:x val="-1.1006287945539549E-2"/>
                  <c:y val="-0.195312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0F-4EC0-9A28-321363B53899}"/>
                </c:ext>
              </c:extLst>
            </c:dLbl>
            <c:dLbl>
              <c:idx val="2"/>
              <c:layout>
                <c:manualLayout>
                  <c:x val="-1.572326849362793E-3"/>
                  <c:y val="-0.200520833333333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0F-4EC0-9A28-321363B53899}"/>
                </c:ext>
              </c:extLst>
            </c:dLbl>
            <c:dLbl>
              <c:idx val="3"/>
              <c:layout>
                <c:manualLayout>
                  <c:x val="-2.882565924184252E-17"/>
                  <c:y val="-0.208333333333333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E0F-4EC0-9A28-321363B53899}"/>
                </c:ext>
              </c:extLst>
            </c:dLbl>
            <c:dLbl>
              <c:idx val="4"/>
              <c:layout>
                <c:manualLayout>
                  <c:x val="-2.882565924184252E-17"/>
                  <c:y val="-0.218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E0F-4EC0-9A28-321363B53899}"/>
                </c:ext>
              </c:extLst>
            </c:dLbl>
            <c:dLbl>
              <c:idx val="5"/>
              <c:layout>
                <c:manualLayout>
                  <c:x val="1.572326849362793E-3"/>
                  <c:y val="-0.2343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E0F-4EC0-9A28-321363B53899}"/>
                </c:ext>
              </c:extLst>
            </c:dLbl>
            <c:dLbl>
              <c:idx val="6"/>
              <c:layout>
                <c:manualLayout>
                  <c:x val="0"/>
                  <c:y val="-0.270833333333333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E0F-4EC0-9A28-321363B53899}"/>
                </c:ext>
              </c:extLst>
            </c:dLbl>
            <c:dLbl>
              <c:idx val="7"/>
              <c:layout>
                <c:manualLayout>
                  <c:x val="0"/>
                  <c:y val="-0.291666666666666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E0F-4EC0-9A28-321363B53899}"/>
                </c:ext>
              </c:extLst>
            </c:dLbl>
            <c:dLbl>
              <c:idx val="8"/>
              <c:layout>
                <c:manualLayout>
                  <c:x val="1.572326849362793E-3"/>
                  <c:y val="-0.3098958333333333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E0F-4EC0-9A28-321363B53899}"/>
                </c:ext>
              </c:extLst>
            </c:dLbl>
            <c:dLbl>
              <c:idx val="9"/>
              <c:layout>
                <c:manualLayout>
                  <c:x val="1.572326849362793E-3"/>
                  <c:y val="-0.330729166666666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E0F-4EC0-9A28-321363B53899}"/>
                </c:ext>
              </c:extLst>
            </c:dLbl>
            <c:dLbl>
              <c:idx val="10"/>
              <c:layout>
                <c:manualLayout>
                  <c:x val="-3.1446536987257009E-3"/>
                  <c:y val="-0.2526041666666666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E0F-4EC0-9A28-321363B53899}"/>
                </c:ext>
              </c:extLst>
            </c:dLbl>
            <c:dLbl>
              <c:idx val="11"/>
              <c:layout>
                <c:manualLayout>
                  <c:x val="-1.572326849362793E-3"/>
                  <c:y val="-0.263020833333333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E0F-4EC0-9A28-321363B53899}"/>
                </c:ext>
              </c:extLst>
            </c:dLbl>
            <c:dLbl>
              <c:idx val="12"/>
              <c:layout>
                <c:manualLayout>
                  <c:x val="-4.7169805480883785E-3"/>
                  <c:y val="-0.2890625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E0F-4EC0-9A28-321363B53899}"/>
                </c:ext>
              </c:extLst>
            </c:dLbl>
            <c:dLbl>
              <c:idx val="13"/>
              <c:layout>
                <c:manualLayout>
                  <c:x val="0"/>
                  <c:y val="-0.312500000000000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E0F-4EC0-9A28-321363B53899}"/>
                </c:ext>
              </c:extLst>
            </c:dLbl>
            <c:dLbl>
              <c:idx val="14"/>
              <c:layout>
                <c:manualLayout>
                  <c:x val="-1.572326849362793E-3"/>
                  <c:y val="-0.2708333333333333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E0F-4EC0-9A28-321363B53899}"/>
                </c:ext>
              </c:extLst>
            </c:dLbl>
            <c:dLbl>
              <c:idx val="15"/>
              <c:layout>
                <c:manualLayout>
                  <c:x val="-3.1446536987255859E-3"/>
                  <c:y val="-0.304687500000000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E0F-4EC0-9A28-321363B53899}"/>
                </c:ext>
              </c:extLst>
            </c:dLbl>
            <c:dLbl>
              <c:idx val="16"/>
              <c:layout>
                <c:manualLayout>
                  <c:x val="-4.7169805480883785E-3"/>
                  <c:y val="-0.3203125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E0F-4EC0-9A28-321363B53899}"/>
                </c:ext>
              </c:extLst>
            </c:dLbl>
            <c:dLbl>
              <c:idx val="17"/>
              <c:layout>
                <c:manualLayout>
                  <c:x val="-4.7169805480883785E-3"/>
                  <c:y val="-0.35156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E0F-4EC0-9A28-321363B53899}"/>
                </c:ext>
              </c:extLst>
            </c:dLbl>
            <c:dLbl>
              <c:idx val="18"/>
              <c:layout>
                <c:manualLayout>
                  <c:x val="-4.7169805480883785E-3"/>
                  <c:y val="-0.30468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E0F-4EC0-9A28-321363B53899}"/>
                </c:ext>
              </c:extLst>
            </c:dLbl>
            <c:dLbl>
              <c:idx val="19"/>
              <c:layout>
                <c:manualLayout>
                  <c:x val="-4.7169805480883785E-3"/>
                  <c:y val="-0.3515625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E0F-4EC0-9A28-321363B53899}"/>
                </c:ext>
              </c:extLst>
            </c:dLbl>
            <c:dLbl>
              <c:idx val="20"/>
              <c:layout>
                <c:manualLayout>
                  <c:x val="-1.1530263696737008E-16"/>
                  <c:y val="-0.3750000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E0F-4EC0-9A28-321363B53899}"/>
                </c:ext>
              </c:extLst>
            </c:dLbl>
            <c:dLbl>
              <c:idx val="21"/>
              <c:layout>
                <c:manualLayout>
                  <c:x val="-7.8616342468140789E-3"/>
                  <c:y val="-0.41406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6E0F-4EC0-9A28-321363B53899}"/>
                </c:ext>
              </c:extLst>
            </c:dLbl>
            <c:dLbl>
              <c:idx val="22"/>
              <c:layout>
                <c:manualLayout>
                  <c:x val="-4.7169805480882631E-3"/>
                  <c:y val="-0.406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6E0F-4EC0-9A28-321363B5389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Sheet1!$G$36:$G$58</c:f>
              <c:numCache>
                <c:formatCode>#,##0</c:formatCode>
                <c:ptCount val="23"/>
                <c:pt idx="0">
                  <c:v>13255</c:v>
                </c:pt>
                <c:pt idx="1">
                  <c:v>16347</c:v>
                </c:pt>
                <c:pt idx="2">
                  <c:v>17737</c:v>
                </c:pt>
                <c:pt idx="3">
                  <c:v>19288</c:v>
                </c:pt>
                <c:pt idx="4">
                  <c:v>19661</c:v>
                </c:pt>
                <c:pt idx="5">
                  <c:v>19670</c:v>
                </c:pt>
                <c:pt idx="6">
                  <c:v>19683</c:v>
                </c:pt>
                <c:pt idx="7">
                  <c:v>20433</c:v>
                </c:pt>
                <c:pt idx="8">
                  <c:v>21478</c:v>
                </c:pt>
                <c:pt idx="9">
                  <c:v>21924</c:v>
                </c:pt>
                <c:pt idx="10">
                  <c:v>22973</c:v>
                </c:pt>
                <c:pt idx="11">
                  <c:v>24184</c:v>
                </c:pt>
                <c:pt idx="12">
                  <c:v>24583</c:v>
                </c:pt>
                <c:pt idx="13">
                  <c:v>24977</c:v>
                </c:pt>
                <c:pt idx="14">
                  <c:v>25128</c:v>
                </c:pt>
                <c:pt idx="15">
                  <c:v>25288</c:v>
                </c:pt>
                <c:pt idx="16">
                  <c:v>28051</c:v>
                </c:pt>
                <c:pt idx="17">
                  <c:v>28622</c:v>
                </c:pt>
                <c:pt idx="18">
                  <c:v>29114</c:v>
                </c:pt>
                <c:pt idx="19">
                  <c:v>33122</c:v>
                </c:pt>
                <c:pt idx="20">
                  <c:v>34287</c:v>
                </c:pt>
                <c:pt idx="21">
                  <c:v>34377</c:v>
                </c:pt>
                <c:pt idx="22">
                  <c:v>39279</c:v>
                </c:pt>
              </c:numCache>
            </c:numRef>
          </c:val>
          <c:extLst>
            <c:ext xmlns:c16="http://schemas.microsoft.com/office/drawing/2014/chart" uri="{C3380CC4-5D6E-409C-BE32-E72D297353CC}">
              <c16:uniqueId val="{00000018-6E0F-4EC0-9A28-321363B53899}"/>
            </c:ext>
          </c:extLst>
        </c:ser>
        <c:dLbls>
          <c:showLegendKey val="0"/>
          <c:showVal val="0"/>
          <c:showCatName val="0"/>
          <c:showSerName val="0"/>
          <c:showPercent val="0"/>
          <c:showBubbleSize val="0"/>
        </c:dLbls>
        <c:gapWidth val="150"/>
        <c:overlap val="100"/>
        <c:axId val="237712080"/>
        <c:axId val="728951344"/>
      </c:barChart>
      <c:catAx>
        <c:axId val="2377120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8951344"/>
        <c:crosses val="autoZero"/>
        <c:auto val="1"/>
        <c:lblAlgn val="ctr"/>
        <c:lblOffset val="100"/>
        <c:noMultiLvlLbl val="0"/>
      </c:catAx>
      <c:valAx>
        <c:axId val="7289513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7712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c:f>
              <c:strCache>
                <c:ptCount val="1"/>
                <c:pt idx="0">
                  <c:v>Orioles 2020 Avg/Game</c:v>
                </c:pt>
              </c:strCache>
            </c:strRef>
          </c:tx>
          <c:spPr>
            <a:solidFill>
              <a:srgbClr val="CC3300"/>
            </a:solidFill>
            <a:ln>
              <a:noFill/>
            </a:ln>
            <a:effectLst/>
          </c:spPr>
          <c:invertIfNegative val="0"/>
          <c:dLbls>
            <c:dLbl>
              <c:idx val="1"/>
              <c:layout>
                <c:manualLayout>
                  <c:x val="-7.0028011204481795E-3"/>
                  <c:y val="2.252252252252252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25-41A6-A082-5D53BC24746D}"/>
                </c:ext>
              </c:extLst>
            </c:dLbl>
            <c:dLbl>
              <c:idx val="2"/>
              <c:layout>
                <c:manualLayout>
                  <c:x val="2.8011204481792461E-3"/>
                  <c:y val="-4.95495495495495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25-41A6-A082-5D53BC24746D}"/>
                </c:ext>
              </c:extLst>
            </c:dLbl>
            <c:dLbl>
              <c:idx val="3"/>
              <c:layout>
                <c:manualLayout>
                  <c:x val="-1.4005602240896103E-3"/>
                  <c:y val="1.57657657657657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25-41A6-A082-5D53BC24746D}"/>
                </c:ext>
              </c:extLst>
            </c:dLbl>
            <c:dLbl>
              <c:idx val="4"/>
              <c:layout>
                <c:manualLayout>
                  <c:x val="-8.4033613445378668E-3"/>
                  <c:y val="-8.10810810810811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25-41A6-A082-5D53BC24746D}"/>
                </c:ext>
              </c:extLst>
            </c:dLbl>
            <c:dLbl>
              <c:idx val="5"/>
              <c:layout>
                <c:manualLayout>
                  <c:x val="-5.6022408963585435E-3"/>
                  <c:y val="9.009009009009008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25-41A6-A082-5D53BC24746D}"/>
                </c:ext>
              </c:extLst>
            </c:dLbl>
            <c:dLbl>
              <c:idx val="6"/>
              <c:layout>
                <c:manualLayout>
                  <c:x val="-1.2605042016806773E-2"/>
                  <c:y val="-6.0810810810810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25-41A6-A082-5D53BC24746D}"/>
                </c:ext>
              </c:extLst>
            </c:dLbl>
            <c:dLbl>
              <c:idx val="7"/>
              <c:layout>
                <c:manualLayout>
                  <c:x val="-2.8011204481792717E-3"/>
                  <c:y val="4.50450450450450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125-41A6-A082-5D53BC24746D}"/>
                </c:ext>
              </c:extLst>
            </c:dLbl>
            <c:dLbl>
              <c:idx val="8"/>
              <c:layout>
                <c:manualLayout>
                  <c:x val="0"/>
                  <c:y val="-5.180180180180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25-41A6-A082-5D53BC24746D}"/>
                </c:ext>
              </c:extLst>
            </c:dLbl>
            <c:dLbl>
              <c:idx val="9"/>
              <c:layout>
                <c:manualLayout>
                  <c:x val="-9.8039215686274508E-3"/>
                  <c:y val="6.756756756756715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125-41A6-A082-5D53BC24746D}"/>
                </c:ext>
              </c:extLst>
            </c:dLbl>
            <c:dLbl>
              <c:idx val="10"/>
              <c:layout>
                <c:manualLayout>
                  <c:x val="-1.9607843137254902E-2"/>
                  <c:y val="1.57657657657658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25-41A6-A082-5D53BC24746D}"/>
                </c:ext>
              </c:extLst>
            </c:dLbl>
            <c:dLbl>
              <c:idx val="12"/>
              <c:layout>
                <c:manualLayout>
                  <c:x val="1.680672268907552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125-41A6-A082-5D53BC24746D}"/>
                </c:ext>
              </c:extLst>
            </c:dLbl>
            <c:dLbl>
              <c:idx val="13"/>
              <c:delete val="1"/>
              <c:extLst>
                <c:ext xmlns:c15="http://schemas.microsoft.com/office/drawing/2012/chart" uri="{CE6537A1-D6FC-4f65-9D91-7224C49458BB}"/>
                <c:ext xmlns:c16="http://schemas.microsoft.com/office/drawing/2014/chart" uri="{C3380CC4-5D6E-409C-BE32-E72D297353CC}">
                  <c16:uniqueId val="{0000000F-5125-41A6-A082-5D53BC24746D}"/>
                </c:ext>
              </c:extLst>
            </c:dLbl>
            <c:dLbl>
              <c:idx val="14"/>
              <c:layout>
                <c:manualLayout>
                  <c:x val="-1.4005602240897386E-3"/>
                  <c:y val="-6.53153153153153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5125-41A6-A082-5D53BC24746D}"/>
                </c:ext>
              </c:extLst>
            </c:dLbl>
            <c:dLbl>
              <c:idx val="15"/>
              <c:layout>
                <c:manualLayout>
                  <c:x val="-8.4033613445378148E-3"/>
                  <c:y val="1.5765765765765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25-41A6-A082-5D53BC24746D}"/>
                </c:ext>
              </c:extLst>
            </c:dLbl>
            <c:dLbl>
              <c:idx val="16"/>
              <c:layout>
                <c:manualLayout>
                  <c:x val="-5.6022408963586458E-3"/>
                  <c:y val="-5.4054054054054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125-41A6-A082-5D53BC24746D}"/>
                </c:ext>
              </c:extLst>
            </c:dLbl>
            <c:dLbl>
              <c:idx val="17"/>
              <c:layout>
                <c:manualLayout>
                  <c:x val="-7.0028011204481795E-3"/>
                  <c:y val="4.50450450450450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25-41A6-A082-5D53BC24746D}"/>
                </c:ext>
              </c:extLst>
            </c:dLbl>
            <c:dLbl>
              <c:idx val="18"/>
              <c:layout>
                <c:manualLayout>
                  <c:x val="-9.8039215686273485E-3"/>
                  <c:y val="-4.72972972972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5125-41A6-A082-5D53BC24746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Sheet1!$A$2:$A$20</c:f>
              <c:numCache>
                <c:formatCode>General</c:formatCode>
                <c:ptCount val="19"/>
                <c:pt idx="0">
                  <c:v>13196</c:v>
                </c:pt>
                <c:pt idx="1">
                  <c:v>16114</c:v>
                </c:pt>
                <c:pt idx="2">
                  <c:v>16428</c:v>
                </c:pt>
                <c:pt idx="3">
                  <c:v>16733</c:v>
                </c:pt>
                <c:pt idx="4">
                  <c:v>16750</c:v>
                </c:pt>
                <c:pt idx="5">
                  <c:v>17605</c:v>
                </c:pt>
                <c:pt idx="6">
                  <c:v>19948</c:v>
                </c:pt>
                <c:pt idx="7">
                  <c:v>19983</c:v>
                </c:pt>
                <c:pt idx="8">
                  <c:v>20769</c:v>
                </c:pt>
                <c:pt idx="9">
                  <c:v>21151</c:v>
                </c:pt>
                <c:pt idx="10">
                  <c:v>23284</c:v>
                </c:pt>
                <c:pt idx="11">
                  <c:v>24037</c:v>
                </c:pt>
                <c:pt idx="12">
                  <c:v>25006</c:v>
                </c:pt>
                <c:pt idx="13">
                  <c:v>25006</c:v>
                </c:pt>
                <c:pt idx="14">
                  <c:v>26238</c:v>
                </c:pt>
                <c:pt idx="15">
                  <c:v>26351</c:v>
                </c:pt>
                <c:pt idx="16">
                  <c:v>26622</c:v>
                </c:pt>
                <c:pt idx="17">
                  <c:v>26771</c:v>
                </c:pt>
                <c:pt idx="18">
                  <c:v>27304</c:v>
                </c:pt>
              </c:numCache>
            </c:numRef>
          </c:val>
          <c:extLst>
            <c:ext xmlns:c15="http://schemas.microsoft.com/office/drawing/2012/chart" uri="{02D57815-91ED-43cb-92C2-25804820EDAC}">
              <c15:filteredCategoryTitle>
                <c15:cat>
                  <c:multiLvlStrRef>
                    <c:extLst>
                      <c:ext uri="{02D57815-91ED-43cb-92C2-25804820EDAC}">
                        <c15:formulaRef>
                          <c15:sqref>Sheet1!#REF!</c15:sqref>
                        </c15:formulaRef>
                      </c:ext>
                    </c:extLst>
                  </c:multiLvlStrRef>
                </c15:cat>
              </c15:filteredCategoryTitle>
            </c:ext>
            <c:ext xmlns:c16="http://schemas.microsoft.com/office/drawing/2014/chart" uri="{C3380CC4-5D6E-409C-BE32-E72D297353CC}">
              <c16:uniqueId val="{00000000-5125-41A6-A082-5D53BC24746D}"/>
            </c:ext>
          </c:extLst>
        </c:ser>
        <c:dLbls>
          <c:showLegendKey val="0"/>
          <c:showVal val="0"/>
          <c:showCatName val="0"/>
          <c:showSerName val="0"/>
          <c:showPercent val="0"/>
          <c:showBubbleSize val="0"/>
        </c:dLbls>
        <c:gapWidth val="219"/>
        <c:overlap val="-27"/>
        <c:axId val="317731440"/>
        <c:axId val="317731768"/>
      </c:barChart>
      <c:catAx>
        <c:axId val="31773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731768"/>
        <c:crosses val="autoZero"/>
        <c:auto val="1"/>
        <c:lblAlgn val="ctr"/>
        <c:lblOffset val="100"/>
        <c:noMultiLvlLbl val="0"/>
      </c:catAx>
      <c:valAx>
        <c:axId val="317731768"/>
        <c:scaling>
          <c:orientation val="minMax"/>
          <c:min val="1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731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99682276557572E-2"/>
          <c:y val="3.2448377581121145E-2"/>
          <c:w val="0.84039231938113002"/>
          <c:h val="0.93510324483775653"/>
        </c:manualLayout>
      </c:layout>
      <c:barChart>
        <c:barDir val="col"/>
        <c:grouping val="clustered"/>
        <c:varyColors val="0"/>
        <c:ser>
          <c:idx val="1"/>
          <c:order val="1"/>
          <c:tx>
            <c:strRef>
              <c:f>Sheet4!$C$3</c:f>
              <c:strCache>
                <c:ptCount val="1"/>
                <c:pt idx="0">
                  <c:v>QI MV</c:v>
                </c:pt>
              </c:strCache>
            </c:strRef>
          </c:tx>
          <c:spPr>
            <a:solidFill>
              <a:srgbClr val="92D050"/>
            </a:solidFill>
          </c:spPr>
          <c:invertIfNegative val="0"/>
          <c:dLbls>
            <c:dLbl>
              <c:idx val="1"/>
              <c:layout>
                <c:manualLayout>
                  <c:x val="4.492753623188409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EE-4789-8A27-7C55290BB645}"/>
                </c:ext>
              </c:extLst>
            </c:dLbl>
            <c:dLbl>
              <c:idx val="2"/>
              <c:layout>
                <c:manualLayout>
                  <c:x val="2.4637681159420291E-2"/>
                  <c:y val="-2.58620689655172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EE-4789-8A27-7C55290BB645}"/>
                </c:ext>
              </c:extLst>
            </c:dLbl>
            <c:spPr>
              <a:noFill/>
              <a:ln>
                <a:noFill/>
              </a:ln>
              <a:effectLst/>
            </c:spPr>
            <c:txPr>
              <a:bodyPr/>
              <a:lstStyle/>
              <a:p>
                <a:pPr>
                  <a:defRPr sz="800">
                    <a:solidFill>
                      <a:schemeClr val="tx1">
                        <a:lumMod val="65000"/>
                        <a:lumOff val="35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Sheet4!$C$4:$C$13</c:f>
              <c:numCache>
                <c:formatCode>"$"#,##0_);[Red]\("$"#,##0\)</c:formatCode>
                <c:ptCount val="10"/>
                <c:pt idx="0">
                  <c:v>1794272.2232875112</c:v>
                </c:pt>
                <c:pt idx="1">
                  <c:v>1780334.4751741795</c:v>
                </c:pt>
                <c:pt idx="2">
                  <c:v>294782.81541336392</c:v>
                </c:pt>
                <c:pt idx="3">
                  <c:v>262796.52051719668</c:v>
                </c:pt>
                <c:pt idx="4">
                  <c:v>258704.35754245508</c:v>
                </c:pt>
                <c:pt idx="5">
                  <c:v>204581.42025057678</c:v>
                </c:pt>
                <c:pt idx="6">
                  <c:v>161211.11708099284</c:v>
                </c:pt>
                <c:pt idx="7">
                  <c:v>141791.16242658801</c:v>
                </c:pt>
                <c:pt idx="8">
                  <c:v>134293.3648965334</c:v>
                </c:pt>
                <c:pt idx="9">
                  <c:v>131467.66321489777</c:v>
                </c:pt>
              </c:numCache>
            </c:numRef>
          </c:val>
          <c:extLst>
            <c:ext xmlns:c16="http://schemas.microsoft.com/office/drawing/2014/chart" uri="{C3380CC4-5D6E-409C-BE32-E72D297353CC}">
              <c16:uniqueId val="{00000002-09EE-4789-8A27-7C55290BB645}"/>
            </c:ext>
          </c:extLst>
        </c:ser>
        <c:dLbls>
          <c:showLegendKey val="0"/>
          <c:showVal val="0"/>
          <c:showCatName val="0"/>
          <c:showSerName val="0"/>
          <c:showPercent val="0"/>
          <c:showBubbleSize val="0"/>
        </c:dLbls>
        <c:gapWidth val="150"/>
        <c:axId val="82339712"/>
        <c:axId val="82341248"/>
      </c:barChart>
      <c:lineChart>
        <c:grouping val="standard"/>
        <c:varyColors val="0"/>
        <c:ser>
          <c:idx val="0"/>
          <c:order val="0"/>
          <c:tx>
            <c:strRef>
              <c:f>Sheet4!$B$3</c:f>
              <c:strCache>
                <c:ptCount val="1"/>
                <c:pt idx="0">
                  <c:v>Duration</c:v>
                </c:pt>
              </c:strCache>
            </c:strRef>
          </c:tx>
          <c:spPr>
            <a:ln>
              <a:solidFill>
                <a:schemeClr val="tx1">
                  <a:lumMod val="65000"/>
                  <a:lumOff val="35000"/>
                </a:schemeClr>
              </a:solidFill>
            </a:ln>
          </c:spPr>
          <c:marker>
            <c:symbol val="none"/>
          </c:marker>
          <c:val>
            <c:numRef>
              <c:f>Sheet4!$B$4:$B$13</c:f>
              <c:numCache>
                <c:formatCode>#,##0</c:formatCode>
                <c:ptCount val="10"/>
                <c:pt idx="0">
                  <c:v>114284</c:v>
                </c:pt>
                <c:pt idx="1">
                  <c:v>111923</c:v>
                </c:pt>
                <c:pt idx="2">
                  <c:v>15361</c:v>
                </c:pt>
                <c:pt idx="3">
                  <c:v>15711</c:v>
                </c:pt>
                <c:pt idx="4">
                  <c:v>13466</c:v>
                </c:pt>
                <c:pt idx="5">
                  <c:v>10825</c:v>
                </c:pt>
                <c:pt idx="6">
                  <c:v>7115</c:v>
                </c:pt>
                <c:pt idx="7">
                  <c:v>6527</c:v>
                </c:pt>
                <c:pt idx="8">
                  <c:v>4961</c:v>
                </c:pt>
                <c:pt idx="9">
                  <c:v>5469</c:v>
                </c:pt>
              </c:numCache>
            </c:numRef>
          </c:val>
          <c:smooth val="0"/>
          <c:extLst>
            <c:ext xmlns:c16="http://schemas.microsoft.com/office/drawing/2014/chart" uri="{C3380CC4-5D6E-409C-BE32-E72D297353CC}">
              <c16:uniqueId val="{00000003-09EE-4789-8A27-7C55290BB645}"/>
            </c:ext>
          </c:extLst>
        </c:ser>
        <c:dLbls>
          <c:showLegendKey val="0"/>
          <c:showVal val="0"/>
          <c:showCatName val="0"/>
          <c:showSerName val="0"/>
          <c:showPercent val="0"/>
          <c:showBubbleSize val="0"/>
        </c:dLbls>
        <c:marker val="1"/>
        <c:smooth val="0"/>
        <c:axId val="82369152"/>
        <c:axId val="82367616"/>
      </c:lineChart>
      <c:catAx>
        <c:axId val="82339712"/>
        <c:scaling>
          <c:orientation val="minMax"/>
        </c:scaling>
        <c:delete val="1"/>
        <c:axPos val="b"/>
        <c:majorTickMark val="out"/>
        <c:minorTickMark val="none"/>
        <c:tickLblPos val="none"/>
        <c:crossAx val="82341248"/>
        <c:crosses val="autoZero"/>
        <c:auto val="1"/>
        <c:lblAlgn val="ctr"/>
        <c:lblOffset val="100"/>
        <c:noMultiLvlLbl val="0"/>
      </c:catAx>
      <c:valAx>
        <c:axId val="82341248"/>
        <c:scaling>
          <c:orientation val="minMax"/>
        </c:scaling>
        <c:delete val="0"/>
        <c:axPos val="l"/>
        <c:numFmt formatCode="&quot;$&quot;#,##0_);[Red]\(&quot;$&quot;#,##0\)" sourceLinked="1"/>
        <c:majorTickMark val="out"/>
        <c:minorTickMark val="none"/>
        <c:tickLblPos val="nextTo"/>
        <c:spPr>
          <a:ln>
            <a:solidFill>
              <a:schemeClr val="bg1"/>
            </a:solidFill>
          </a:ln>
        </c:spPr>
        <c:txPr>
          <a:bodyPr/>
          <a:lstStyle/>
          <a:p>
            <a:pPr>
              <a:defRPr>
                <a:solidFill>
                  <a:schemeClr val="bg1"/>
                </a:solidFill>
              </a:defRPr>
            </a:pPr>
            <a:endParaRPr lang="en-US"/>
          </a:p>
        </c:txPr>
        <c:crossAx val="82339712"/>
        <c:crosses val="autoZero"/>
        <c:crossBetween val="between"/>
      </c:valAx>
      <c:valAx>
        <c:axId val="82367616"/>
        <c:scaling>
          <c:orientation val="minMax"/>
        </c:scaling>
        <c:delete val="0"/>
        <c:axPos val="r"/>
        <c:numFmt formatCode="#,##0" sourceLinked="1"/>
        <c:majorTickMark val="out"/>
        <c:minorTickMark val="none"/>
        <c:tickLblPos val="nextTo"/>
        <c:spPr>
          <a:ln>
            <a:solidFill>
              <a:schemeClr val="bg1"/>
            </a:solidFill>
          </a:ln>
        </c:spPr>
        <c:txPr>
          <a:bodyPr/>
          <a:lstStyle/>
          <a:p>
            <a:pPr>
              <a:defRPr>
                <a:solidFill>
                  <a:schemeClr val="bg1"/>
                </a:solidFill>
              </a:defRPr>
            </a:pPr>
            <a:endParaRPr lang="en-US"/>
          </a:p>
        </c:txPr>
        <c:crossAx val="82369152"/>
        <c:crosses val="max"/>
        <c:crossBetween val="between"/>
      </c:valAx>
      <c:catAx>
        <c:axId val="82369152"/>
        <c:scaling>
          <c:orientation val="minMax"/>
        </c:scaling>
        <c:delete val="1"/>
        <c:axPos val="b"/>
        <c:majorTickMark val="out"/>
        <c:minorTickMark val="none"/>
        <c:tickLblPos val="none"/>
        <c:crossAx val="82367616"/>
        <c:crosses val="autoZero"/>
        <c:auto val="1"/>
        <c:lblAlgn val="ctr"/>
        <c:lblOffset val="100"/>
        <c:noMultiLvlLbl val="0"/>
      </c:catAx>
    </c:plotArea>
    <c:legend>
      <c:legendPos val="r"/>
      <c:layout>
        <c:manualLayout>
          <c:xMode val="edge"/>
          <c:yMode val="edge"/>
          <c:x val="0.73186226178249458"/>
          <c:y val="0.37945538057742839"/>
          <c:w val="9.2775419376925711E-2"/>
          <c:h val="9.1663951488822545E-2"/>
        </c:manualLayout>
      </c:layout>
      <c:overlay val="0"/>
      <c:txPr>
        <a:bodyPr/>
        <a:lstStyle/>
        <a:p>
          <a:pPr>
            <a:defRPr sz="800">
              <a:solidFill>
                <a:schemeClr val="tx1">
                  <a:lumMod val="65000"/>
                  <a:lumOff val="35000"/>
                </a:schemeClr>
              </a:solidFill>
            </a:defRPr>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0"/>
          <c:w val="1"/>
          <c:h val="0.72986537973075949"/>
        </c:manualLayout>
      </c:layout>
      <c:barChart>
        <c:barDir val="col"/>
        <c:grouping val="clustered"/>
        <c:varyColors val="0"/>
        <c:ser>
          <c:idx val="0"/>
          <c:order val="0"/>
          <c:spPr>
            <a:solidFill>
              <a:schemeClr val="tx1">
                <a:lumMod val="65000"/>
                <a:lumOff val="35000"/>
              </a:schemeClr>
            </a:solidFill>
          </c:spPr>
          <c:invertIfNegative val="0"/>
          <c:dPt>
            <c:idx val="3"/>
            <c:invertIfNegative val="0"/>
            <c:bubble3D val="0"/>
            <c:spPr>
              <a:solidFill>
                <a:srgbClr val="92D050"/>
              </a:solidFill>
            </c:spPr>
            <c:extLst>
              <c:ext xmlns:c16="http://schemas.microsoft.com/office/drawing/2014/chart" uri="{C3380CC4-5D6E-409C-BE32-E72D297353CC}">
                <c16:uniqueId val="{00000000-E56E-4FC9-8E34-9D8FAE3702BF}"/>
              </c:ext>
            </c:extLst>
          </c:dPt>
          <c:cat>
            <c:strRef>
              <c:f>Sheet1!$A$7:$A$36</c:f>
              <c:strCache>
                <c:ptCount val="30"/>
                <c:pt idx="0">
                  <c:v>Yankees</c:v>
                </c:pt>
                <c:pt idx="1">
                  <c:v>Red Sox</c:v>
                </c:pt>
                <c:pt idx="2">
                  <c:v>Phillies</c:v>
                </c:pt>
                <c:pt idx="3">
                  <c:v>Nationals</c:v>
                </c:pt>
                <c:pt idx="4">
                  <c:v>Mets</c:v>
                </c:pt>
                <c:pt idx="5">
                  <c:v>Tigers</c:v>
                </c:pt>
                <c:pt idx="6">
                  <c:v>Angels</c:v>
                </c:pt>
                <c:pt idx="7">
                  <c:v>Rangers</c:v>
                </c:pt>
                <c:pt idx="8">
                  <c:v>Dodgers</c:v>
                </c:pt>
                <c:pt idx="9">
                  <c:v>Rays</c:v>
                </c:pt>
                <c:pt idx="10">
                  <c:v>Marlins</c:v>
                </c:pt>
                <c:pt idx="11">
                  <c:v>Orioles</c:v>
                </c:pt>
                <c:pt idx="12">
                  <c:v>Brewers</c:v>
                </c:pt>
                <c:pt idx="13">
                  <c:v>Braves</c:v>
                </c:pt>
                <c:pt idx="14">
                  <c:v>Cardinals</c:v>
                </c:pt>
                <c:pt idx="15">
                  <c:v>Reds</c:v>
                </c:pt>
                <c:pt idx="16">
                  <c:v>Giants</c:v>
                </c:pt>
                <c:pt idx="17">
                  <c:v>Cubs</c:v>
                </c:pt>
                <c:pt idx="18">
                  <c:v>Rockies</c:v>
                </c:pt>
                <c:pt idx="19">
                  <c:v>Indians</c:v>
                </c:pt>
                <c:pt idx="20">
                  <c:v>White Sox</c:v>
                </c:pt>
                <c:pt idx="21">
                  <c:v>Athletics</c:v>
                </c:pt>
                <c:pt idx="22">
                  <c:v>Blue Jays</c:v>
                </c:pt>
                <c:pt idx="23">
                  <c:v>Royals</c:v>
                </c:pt>
                <c:pt idx="24">
                  <c:v>Twins</c:v>
                </c:pt>
                <c:pt idx="25">
                  <c:v>Mariners</c:v>
                </c:pt>
                <c:pt idx="26">
                  <c:v>Pirates</c:v>
                </c:pt>
                <c:pt idx="27">
                  <c:v>Diamondbacks</c:v>
                </c:pt>
                <c:pt idx="28">
                  <c:v>Padres</c:v>
                </c:pt>
                <c:pt idx="29">
                  <c:v>Astros</c:v>
                </c:pt>
              </c:strCache>
            </c:strRef>
          </c:cat>
          <c:val>
            <c:numRef>
              <c:f>Sheet1!$B$7:$B$36</c:f>
              <c:numCache>
                <c:formatCode>0.0%</c:formatCode>
                <c:ptCount val="30"/>
                <c:pt idx="0">
                  <c:v>8.0708847964115357E-2</c:v>
                </c:pt>
                <c:pt idx="1">
                  <c:v>7.5162794055930418E-2</c:v>
                </c:pt>
                <c:pt idx="2">
                  <c:v>5.0817016322275824E-2</c:v>
                </c:pt>
                <c:pt idx="3">
                  <c:v>4.8384694876782236E-2</c:v>
                </c:pt>
                <c:pt idx="4">
                  <c:v>4.7405448580544095E-2</c:v>
                </c:pt>
                <c:pt idx="5">
                  <c:v>4.6534506022139092E-2</c:v>
                </c:pt>
                <c:pt idx="6">
                  <c:v>4.3289906542899555E-2</c:v>
                </c:pt>
                <c:pt idx="7">
                  <c:v>4.2676185361847287E-2</c:v>
                </c:pt>
                <c:pt idx="8">
                  <c:v>4.1764628901754974E-2</c:v>
                </c:pt>
                <c:pt idx="9">
                  <c:v>4.1078705228814155E-2</c:v>
                </c:pt>
                <c:pt idx="10">
                  <c:v>4.0261914539325538E-2</c:v>
                </c:pt>
                <c:pt idx="11">
                  <c:v>3.5464961484483387E-2</c:v>
                </c:pt>
                <c:pt idx="12">
                  <c:v>3.4873803582146382E-2</c:v>
                </c:pt>
                <c:pt idx="13">
                  <c:v>2.9345800296932747E-2</c:v>
                </c:pt>
                <c:pt idx="14">
                  <c:v>2.912919282126725E-2</c:v>
                </c:pt>
                <c:pt idx="15">
                  <c:v>2.8028104819967599E-2</c:v>
                </c:pt>
                <c:pt idx="16">
                  <c:v>2.7355719114256011E-2</c:v>
                </c:pt>
                <c:pt idx="17">
                  <c:v>2.3975739962725482E-2</c:v>
                </c:pt>
                <c:pt idx="18">
                  <c:v>2.2238367501658588E-2</c:v>
                </c:pt>
                <c:pt idx="19">
                  <c:v>2.0816880942603536E-2</c:v>
                </c:pt>
                <c:pt idx="20">
                  <c:v>2.0428792548702838E-2</c:v>
                </c:pt>
                <c:pt idx="21">
                  <c:v>2.0288900220668881E-2</c:v>
                </c:pt>
                <c:pt idx="22">
                  <c:v>2.0040704154802146E-2</c:v>
                </c:pt>
                <c:pt idx="23">
                  <c:v>1.9205862842341347E-2</c:v>
                </c:pt>
                <c:pt idx="24">
                  <c:v>1.8289793726505986E-2</c:v>
                </c:pt>
                <c:pt idx="25">
                  <c:v>1.5758193854665408E-2</c:v>
                </c:pt>
                <c:pt idx="26">
                  <c:v>1.5685991362776909E-2</c:v>
                </c:pt>
                <c:pt idx="27">
                  <c:v>1.2743739818320539E-2</c:v>
                </c:pt>
                <c:pt idx="28">
                  <c:v>1.2310524866989483E-2</c:v>
                </c:pt>
                <c:pt idx="29">
                  <c:v>1.107856984914192E-2</c:v>
                </c:pt>
              </c:numCache>
            </c:numRef>
          </c:val>
          <c:extLst>
            <c:ext xmlns:c16="http://schemas.microsoft.com/office/drawing/2014/chart" uri="{C3380CC4-5D6E-409C-BE32-E72D297353CC}">
              <c16:uniqueId val="{00000001-E56E-4FC9-8E34-9D8FAE3702BF}"/>
            </c:ext>
          </c:extLst>
        </c:ser>
        <c:dLbls>
          <c:showLegendKey val="0"/>
          <c:showVal val="0"/>
          <c:showCatName val="0"/>
          <c:showSerName val="0"/>
          <c:showPercent val="0"/>
          <c:showBubbleSize val="0"/>
        </c:dLbls>
        <c:gapWidth val="150"/>
        <c:axId val="82099584"/>
        <c:axId val="82457728"/>
      </c:barChart>
      <c:catAx>
        <c:axId val="82099584"/>
        <c:scaling>
          <c:orientation val="minMax"/>
        </c:scaling>
        <c:delete val="0"/>
        <c:axPos val="b"/>
        <c:numFmt formatCode="General" sourceLinked="0"/>
        <c:majorTickMark val="out"/>
        <c:minorTickMark val="none"/>
        <c:tickLblPos val="nextTo"/>
        <c:txPr>
          <a:bodyPr/>
          <a:lstStyle/>
          <a:p>
            <a:pPr>
              <a:defRPr sz="800">
                <a:solidFill>
                  <a:schemeClr val="tx1">
                    <a:lumMod val="65000"/>
                    <a:lumOff val="35000"/>
                  </a:schemeClr>
                </a:solidFill>
              </a:defRPr>
            </a:pPr>
            <a:endParaRPr lang="en-US"/>
          </a:p>
        </c:txPr>
        <c:crossAx val="82457728"/>
        <c:crosses val="autoZero"/>
        <c:auto val="1"/>
        <c:lblAlgn val="ctr"/>
        <c:lblOffset val="100"/>
        <c:noMultiLvlLbl val="0"/>
      </c:catAx>
      <c:valAx>
        <c:axId val="82457728"/>
        <c:scaling>
          <c:orientation val="minMax"/>
        </c:scaling>
        <c:delete val="1"/>
        <c:axPos val="l"/>
        <c:numFmt formatCode="0.0%" sourceLinked="1"/>
        <c:majorTickMark val="out"/>
        <c:minorTickMark val="none"/>
        <c:tickLblPos val="none"/>
        <c:crossAx val="82099584"/>
        <c:crosses val="autoZero"/>
        <c:crossBetween val="between"/>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1-09T12:55:51.367"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1C643-5E9A-41C5-9AC0-E4642549691C}" type="datetimeFigureOut">
              <a:rPr lang="en-US" smtClean="0"/>
              <a:pPr/>
              <a:t>11/8/2021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1D9AD1-80D3-4A7D-A249-E3C92719D33B}" type="slidenum">
              <a:rPr lang="en-US" smtClean="0"/>
              <a:pPr/>
              <a:t>‹#›</a:t>
            </a:fld>
            <a:endParaRPr lang="en-US" dirty="0"/>
          </a:p>
        </p:txBody>
      </p:sp>
    </p:spTree>
    <p:extLst>
      <p:ext uri="{BB962C8B-B14F-4D97-AF65-F5344CB8AC3E}">
        <p14:creationId xmlns:p14="http://schemas.microsoft.com/office/powerpoint/2010/main" val="284222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datawrapper.de/_/W8ltp/"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Bvi9zpHlrv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youtube.com/watch?v=NeUzBbW2QR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cnbc.com/2019/09/15/sofi-naming-rights-for-los-angeles-stadium-for-the-rams-and-chargers.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a:t>
            </a:fld>
            <a:endParaRPr lang="en-US" dirty="0"/>
          </a:p>
        </p:txBody>
      </p:sp>
    </p:spTree>
    <p:extLst>
      <p:ext uri="{BB962C8B-B14F-4D97-AF65-F5344CB8AC3E}">
        <p14:creationId xmlns:p14="http://schemas.microsoft.com/office/powerpoint/2010/main" val="39682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https://www.sportspromedia.com/news/man-city-nissan-cfg-sponsorship-extension-pep-guardiola/</a:t>
            </a:r>
          </a:p>
        </p:txBody>
      </p:sp>
      <p:sp>
        <p:nvSpPr>
          <p:cNvPr id="4" name="Slide Number Placeholder 3"/>
          <p:cNvSpPr>
            <a:spLocks noGrp="1"/>
          </p:cNvSpPr>
          <p:nvPr>
            <p:ph type="sldNum" sz="quarter" idx="5"/>
          </p:nvPr>
        </p:nvSpPr>
        <p:spPr/>
        <p:txBody>
          <a:bodyPr/>
          <a:lstStyle/>
          <a:p>
            <a:fld id="{E71D9AD1-80D3-4A7D-A249-E3C92719D33B}" type="slidenum">
              <a:rPr lang="en-US" smtClean="0"/>
              <a:pPr/>
              <a:t>14</a:t>
            </a:fld>
            <a:endParaRPr lang="en-US" dirty="0"/>
          </a:p>
        </p:txBody>
      </p:sp>
    </p:spTree>
    <p:extLst>
      <p:ext uri="{BB962C8B-B14F-4D97-AF65-F5344CB8AC3E}">
        <p14:creationId xmlns:p14="http://schemas.microsoft.com/office/powerpoint/2010/main" val="2152430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https://bleacherreport.com/articles/2907476-cubs-announce-100m-draftkings-partnership-plans-for-wrigley-field-sportsbook</a:t>
            </a:r>
          </a:p>
        </p:txBody>
      </p:sp>
      <p:sp>
        <p:nvSpPr>
          <p:cNvPr id="4" name="Slide Number Placeholder 3"/>
          <p:cNvSpPr>
            <a:spLocks noGrp="1"/>
          </p:cNvSpPr>
          <p:nvPr>
            <p:ph type="sldNum" sz="quarter" idx="5"/>
          </p:nvPr>
        </p:nvSpPr>
        <p:spPr/>
        <p:txBody>
          <a:bodyPr/>
          <a:lstStyle/>
          <a:p>
            <a:fld id="{E71D9AD1-80D3-4A7D-A249-E3C92719D33B}" type="slidenum">
              <a:rPr lang="en-US" smtClean="0"/>
              <a:pPr/>
              <a:t>15</a:t>
            </a:fld>
            <a:endParaRPr lang="en-US" dirty="0"/>
          </a:p>
        </p:txBody>
      </p:sp>
    </p:spTree>
    <p:extLst>
      <p:ext uri="{BB962C8B-B14F-4D97-AF65-F5344CB8AC3E}">
        <p14:creationId xmlns:p14="http://schemas.microsoft.com/office/powerpoint/2010/main" val="385666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16</a:t>
            </a:fld>
            <a:endParaRPr lang="en-US" dirty="0"/>
          </a:p>
        </p:txBody>
      </p:sp>
    </p:spTree>
    <p:extLst>
      <p:ext uri="{BB962C8B-B14F-4D97-AF65-F5344CB8AC3E}">
        <p14:creationId xmlns:p14="http://schemas.microsoft.com/office/powerpoint/2010/main" val="219264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20</a:t>
            </a:fld>
            <a:endParaRPr lang="en-US" dirty="0"/>
          </a:p>
        </p:txBody>
      </p:sp>
    </p:spTree>
    <p:extLst>
      <p:ext uri="{BB962C8B-B14F-4D97-AF65-F5344CB8AC3E}">
        <p14:creationId xmlns:p14="http://schemas.microsoft.com/office/powerpoint/2010/main" val="428091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http://conormclaughlin.net/2020/04/covid-19-mobility-trends-part-2-visualizing-googles-data/</a:t>
            </a:r>
          </a:p>
        </p:txBody>
      </p:sp>
      <p:sp>
        <p:nvSpPr>
          <p:cNvPr id="4" name="Slide Number Placeholder 3"/>
          <p:cNvSpPr>
            <a:spLocks noGrp="1"/>
          </p:cNvSpPr>
          <p:nvPr>
            <p:ph type="sldNum" sz="quarter" idx="5"/>
          </p:nvPr>
        </p:nvSpPr>
        <p:spPr/>
        <p:txBody>
          <a:bodyPr/>
          <a:lstStyle/>
          <a:p>
            <a:fld id="{E71D9AD1-80D3-4A7D-A249-E3C92719D33B}" type="slidenum">
              <a:rPr lang="en-US" smtClean="0"/>
              <a:pPr/>
              <a:t>24</a:t>
            </a:fld>
            <a:endParaRPr lang="en-US" dirty="0"/>
          </a:p>
        </p:txBody>
      </p:sp>
    </p:spTree>
    <p:extLst>
      <p:ext uri="{BB962C8B-B14F-4D97-AF65-F5344CB8AC3E}">
        <p14:creationId xmlns:p14="http://schemas.microsoft.com/office/powerpoint/2010/main" val="185139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https://www.google.com/covid19/mobility/</a:t>
            </a:r>
          </a:p>
          <a:p>
            <a:r>
              <a:rPr lang="en-US" dirty="0"/>
              <a:t>https://www.gstatic.com/covid19/mobility/2020-11-03_US_District_of_Columbia_Mobility_Report_en.pdf</a:t>
            </a:r>
          </a:p>
          <a:p>
            <a:r>
              <a:rPr lang="en-US" dirty="0"/>
              <a:t>https://www.gstatic.com/covid19/mobility/2020-11-03_US_California_Mobility_Report_en.pdf</a:t>
            </a:r>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25</a:t>
            </a:fld>
            <a:endParaRPr lang="en-US" dirty="0"/>
          </a:p>
        </p:txBody>
      </p:sp>
    </p:spTree>
    <p:extLst>
      <p:ext uri="{BB962C8B-B14F-4D97-AF65-F5344CB8AC3E}">
        <p14:creationId xmlns:p14="http://schemas.microsoft.com/office/powerpoint/2010/main" val="321665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https://www.kagr.com/wp-content/uploads/KAGRFutureofSports_RegularUpdate_Issue12-FINAL.pdf</a:t>
            </a:r>
          </a:p>
        </p:txBody>
      </p:sp>
      <p:sp>
        <p:nvSpPr>
          <p:cNvPr id="4" name="Slide Number Placeholder 3"/>
          <p:cNvSpPr>
            <a:spLocks noGrp="1"/>
          </p:cNvSpPr>
          <p:nvPr>
            <p:ph type="sldNum" sz="quarter" idx="5"/>
          </p:nvPr>
        </p:nvSpPr>
        <p:spPr/>
        <p:txBody>
          <a:bodyPr/>
          <a:lstStyle/>
          <a:p>
            <a:fld id="{E71D9AD1-80D3-4A7D-A249-E3C92719D33B}" type="slidenum">
              <a:rPr lang="en-US" smtClean="0"/>
              <a:pPr/>
              <a:t>26</a:t>
            </a:fld>
            <a:endParaRPr lang="en-US" dirty="0"/>
          </a:p>
        </p:txBody>
      </p:sp>
    </p:spTree>
    <p:extLst>
      <p:ext uri="{BB962C8B-B14F-4D97-AF65-F5344CB8AC3E}">
        <p14:creationId xmlns:p14="http://schemas.microsoft.com/office/powerpoint/2010/main" val="2927560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https://www.kagr.com/kagr-fan-demand-index-by-recent-confirmed-cases/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Spend 4-5 minutes, look at KAGRs visualization (report, markets, clusters) – what insights do you draw?</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27</a:t>
            </a:fld>
            <a:endParaRPr lang="en-US" dirty="0"/>
          </a:p>
        </p:txBody>
      </p:sp>
    </p:spTree>
    <p:extLst>
      <p:ext uri="{BB962C8B-B14F-4D97-AF65-F5344CB8AC3E}">
        <p14:creationId xmlns:p14="http://schemas.microsoft.com/office/powerpoint/2010/main" val="3447989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https://www.sportspromedia.com/news/sports-sponsorship-industry-reset-rights-assets-brand-values-tsc-seer-study/</a:t>
            </a:r>
          </a:p>
        </p:txBody>
      </p:sp>
      <p:sp>
        <p:nvSpPr>
          <p:cNvPr id="4" name="Slide Number Placeholder 3"/>
          <p:cNvSpPr>
            <a:spLocks noGrp="1"/>
          </p:cNvSpPr>
          <p:nvPr>
            <p:ph type="sldNum" sz="quarter" idx="5"/>
          </p:nvPr>
        </p:nvSpPr>
        <p:spPr/>
        <p:txBody>
          <a:bodyPr/>
          <a:lstStyle/>
          <a:p>
            <a:fld id="{E71D9AD1-80D3-4A7D-A249-E3C92719D33B}" type="slidenum">
              <a:rPr lang="en-US" smtClean="0"/>
              <a:pPr/>
              <a:t>28</a:t>
            </a:fld>
            <a:endParaRPr lang="en-US" dirty="0"/>
          </a:p>
        </p:txBody>
      </p:sp>
    </p:spTree>
    <p:extLst>
      <p:ext uri="{BB962C8B-B14F-4D97-AF65-F5344CB8AC3E}">
        <p14:creationId xmlns:p14="http://schemas.microsoft.com/office/powerpoint/2010/main" val="1074923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https://www.datawrapper.de/_/W8ltp/</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30</a:t>
            </a:fld>
            <a:endParaRPr lang="en-US" dirty="0"/>
          </a:p>
        </p:txBody>
      </p:sp>
    </p:spTree>
    <p:extLst>
      <p:ext uri="{BB962C8B-B14F-4D97-AF65-F5344CB8AC3E}">
        <p14:creationId xmlns:p14="http://schemas.microsoft.com/office/powerpoint/2010/main" val="307525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4</a:t>
            </a:fld>
            <a:endParaRPr lang="en-US" dirty="0"/>
          </a:p>
        </p:txBody>
      </p:sp>
    </p:spTree>
    <p:extLst>
      <p:ext uri="{BB962C8B-B14F-4D97-AF65-F5344CB8AC3E}">
        <p14:creationId xmlns:p14="http://schemas.microsoft.com/office/powerpoint/2010/main" val="112772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http://www.sportsbusinessdaily.com/Daily/Issues/2017/06/07/Marketing-and-Sponsorship/Nationals.aspx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36</a:t>
            </a:fld>
            <a:endParaRPr lang="en-US" dirty="0"/>
          </a:p>
        </p:txBody>
      </p:sp>
    </p:spTree>
    <p:extLst>
      <p:ext uri="{BB962C8B-B14F-4D97-AF65-F5344CB8AC3E}">
        <p14:creationId xmlns:p14="http://schemas.microsoft.com/office/powerpoint/2010/main" val="3308292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https://www.youtube.com/watch?v=Bvi9zpHlrvg</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4"/>
              </a:rPr>
              <a:t>https://www.youtube.com/watch?v=NeUzBbW2QRE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37</a:t>
            </a:fld>
            <a:endParaRPr lang="en-US" dirty="0"/>
          </a:p>
        </p:txBody>
      </p:sp>
    </p:spTree>
    <p:extLst>
      <p:ext uri="{BB962C8B-B14F-4D97-AF65-F5344CB8AC3E}">
        <p14:creationId xmlns:p14="http://schemas.microsoft.com/office/powerpoint/2010/main" val="2506508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http://www.nba.com/2016/news/05/16/philadelphia-76ers-first-team-to-get-advertiser-on-jersey-in-nba-history/</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38</a:t>
            </a:fld>
            <a:endParaRPr lang="en-US" dirty="0"/>
          </a:p>
        </p:txBody>
      </p:sp>
    </p:spTree>
    <p:extLst>
      <p:ext uri="{BB962C8B-B14F-4D97-AF65-F5344CB8AC3E}">
        <p14:creationId xmlns:p14="http://schemas.microsoft.com/office/powerpoint/2010/main" val="1904886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http://www.sportsbusinessdaily.com/Daily/Issues/2016/10/10/Marketing-and-Sponsorship/Kings.aspx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39</a:t>
            </a:fld>
            <a:endParaRPr lang="en-US" dirty="0"/>
          </a:p>
        </p:txBody>
      </p:sp>
    </p:spTree>
    <p:extLst>
      <p:ext uri="{BB962C8B-B14F-4D97-AF65-F5344CB8AC3E}">
        <p14:creationId xmlns:p14="http://schemas.microsoft.com/office/powerpoint/2010/main" val="3476783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http://www.sportsbusinessdaily.com/Daily/Issues/2017/10/25/Marketing-and-Sponsorship/Pelicans-Jersey-Patch.aspx?ana=SBD%20</a:t>
            </a:r>
          </a:p>
          <a:p>
            <a:r>
              <a:rPr lang="en-US" dirty="0"/>
              <a:t>http://www.sportsbusinessdaily.com/Daily/Issues/2017/11/13/Marketing-and-Sponsorship/Hornets-Patch.aspx?ana=SBD%20Email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40</a:t>
            </a:fld>
            <a:endParaRPr lang="en-US" dirty="0"/>
          </a:p>
        </p:txBody>
      </p:sp>
    </p:spTree>
    <p:extLst>
      <p:ext uri="{BB962C8B-B14F-4D97-AF65-F5344CB8AC3E}">
        <p14:creationId xmlns:p14="http://schemas.microsoft.com/office/powerpoint/2010/main" val="703412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https://www.nba.com/wizards/monumental-sports-entertainment-announces-geico-first-ever-jersey-patch-partner</a:t>
            </a:r>
          </a:p>
        </p:txBody>
      </p:sp>
      <p:sp>
        <p:nvSpPr>
          <p:cNvPr id="4" name="Slide Number Placeholder 3"/>
          <p:cNvSpPr>
            <a:spLocks noGrp="1"/>
          </p:cNvSpPr>
          <p:nvPr>
            <p:ph type="sldNum" sz="quarter" idx="5"/>
          </p:nvPr>
        </p:nvSpPr>
        <p:spPr/>
        <p:txBody>
          <a:bodyPr/>
          <a:lstStyle/>
          <a:p>
            <a:fld id="{E71D9AD1-80D3-4A7D-A249-E3C92719D33B}" type="slidenum">
              <a:rPr lang="en-US" smtClean="0"/>
              <a:pPr/>
              <a:t>43</a:t>
            </a:fld>
            <a:endParaRPr lang="en-US" dirty="0"/>
          </a:p>
        </p:txBody>
      </p:sp>
    </p:spTree>
    <p:extLst>
      <p:ext uri="{BB962C8B-B14F-4D97-AF65-F5344CB8AC3E}">
        <p14:creationId xmlns:p14="http://schemas.microsoft.com/office/powerpoint/2010/main" val="3169258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http://www.sportsbusinessdaily.com/Daily/Issues/2017/09/13/Marketing-and-Sponsorship/Warriors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44</a:t>
            </a:fld>
            <a:endParaRPr lang="en-US" dirty="0"/>
          </a:p>
        </p:txBody>
      </p:sp>
    </p:spTree>
    <p:extLst>
      <p:ext uri="{BB962C8B-B14F-4D97-AF65-F5344CB8AC3E}">
        <p14:creationId xmlns:p14="http://schemas.microsoft.com/office/powerpoint/2010/main" val="892180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http://www.sportsbusinessdaily.com/Journal/Issues/2016/09/19/Franchises/Sixers-practice-facility.aspx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46</a:t>
            </a:fld>
            <a:endParaRPr lang="en-US" dirty="0"/>
          </a:p>
        </p:txBody>
      </p:sp>
    </p:spTree>
    <p:extLst>
      <p:ext uri="{BB962C8B-B14F-4D97-AF65-F5344CB8AC3E}">
        <p14:creationId xmlns:p14="http://schemas.microsoft.com/office/powerpoint/2010/main" val="3320636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https://www.sponsorship.com/About/Sponsorship-Blogs/Sponsorship-Blog/May-2019/NBA-Sponsorship-Revenue-Grows-by-8-0--for-2018-19.aspx</a:t>
            </a:r>
          </a:p>
        </p:txBody>
      </p:sp>
      <p:sp>
        <p:nvSpPr>
          <p:cNvPr id="4" name="Slide Number Placeholder 3"/>
          <p:cNvSpPr>
            <a:spLocks noGrp="1"/>
          </p:cNvSpPr>
          <p:nvPr>
            <p:ph type="sldNum" sz="quarter" idx="5"/>
          </p:nvPr>
        </p:nvSpPr>
        <p:spPr/>
        <p:txBody>
          <a:bodyPr/>
          <a:lstStyle/>
          <a:p>
            <a:fld id="{E71D9AD1-80D3-4A7D-A249-E3C92719D33B}" type="slidenum">
              <a:rPr lang="en-US" smtClean="0"/>
              <a:pPr/>
              <a:t>47</a:t>
            </a:fld>
            <a:endParaRPr lang="en-US" dirty="0"/>
          </a:p>
        </p:txBody>
      </p:sp>
    </p:spTree>
    <p:extLst>
      <p:ext uri="{BB962C8B-B14F-4D97-AF65-F5344CB8AC3E}">
        <p14:creationId xmlns:p14="http://schemas.microsoft.com/office/powerpoint/2010/main" val="2882103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https://www.sponsorship.com/About/Sponsorship-Blogs/Sponsorship-Blog/May-2019/NBA-Sponsorship-Revenue-Grows-by-8-0--for-2018-19.aspx</a:t>
            </a:r>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48</a:t>
            </a:fld>
            <a:endParaRPr lang="en-US" dirty="0"/>
          </a:p>
        </p:txBody>
      </p:sp>
    </p:spTree>
    <p:extLst>
      <p:ext uri="{BB962C8B-B14F-4D97-AF65-F5344CB8AC3E}">
        <p14:creationId xmlns:p14="http://schemas.microsoft.com/office/powerpoint/2010/main" val="111430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SBJ Unpacks – 11.9.2021</a:t>
            </a:r>
          </a:p>
        </p:txBody>
      </p:sp>
      <p:sp>
        <p:nvSpPr>
          <p:cNvPr id="4" name="Slide Number Placeholder 3"/>
          <p:cNvSpPr>
            <a:spLocks noGrp="1"/>
          </p:cNvSpPr>
          <p:nvPr>
            <p:ph type="sldNum" sz="quarter" idx="5"/>
          </p:nvPr>
        </p:nvSpPr>
        <p:spPr/>
        <p:txBody>
          <a:bodyPr/>
          <a:lstStyle/>
          <a:p>
            <a:fld id="{E71D9AD1-80D3-4A7D-A249-E3C92719D33B}" type="slidenum">
              <a:rPr lang="en-US" smtClean="0"/>
              <a:pPr/>
              <a:t>6</a:t>
            </a:fld>
            <a:endParaRPr lang="en-US" dirty="0"/>
          </a:p>
        </p:txBody>
      </p:sp>
    </p:spTree>
    <p:extLst>
      <p:ext uri="{BB962C8B-B14F-4D97-AF65-F5344CB8AC3E}">
        <p14:creationId xmlns:p14="http://schemas.microsoft.com/office/powerpoint/2010/main" val="1964352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http://www.sportsbusinessdaily.com/Daily/Issues/2012/07/31/Marketing-and-Sponsorship/ManU-GM.aspx?hl=gm%20manchester%20united&amp;sc=0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55</a:t>
            </a:fld>
            <a:endParaRPr lang="en-US" dirty="0"/>
          </a:p>
        </p:txBody>
      </p:sp>
    </p:spTree>
    <p:extLst>
      <p:ext uri="{BB962C8B-B14F-4D97-AF65-F5344CB8AC3E}">
        <p14:creationId xmlns:p14="http://schemas.microsoft.com/office/powerpoint/2010/main" val="895494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http://www.totalsportek.com/football/premier-league-shirt-sponsorship-deals/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56</a:t>
            </a:fld>
            <a:endParaRPr lang="en-US" dirty="0"/>
          </a:p>
        </p:txBody>
      </p:sp>
    </p:spTree>
    <p:extLst>
      <p:ext uri="{BB962C8B-B14F-4D97-AF65-F5344CB8AC3E}">
        <p14:creationId xmlns:p14="http://schemas.microsoft.com/office/powerpoint/2010/main" val="3144624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http://www.sportsbusinessdaily.com/Daily/Closing-Bell/2017/08/09/Liverpool.aspx</a:t>
            </a:r>
          </a:p>
          <a:p>
            <a:r>
              <a:rPr lang="en-US" dirty="0"/>
              <a:t>http://www.sportsbusinessdaily.com/Daily/Issues/2016/11/15/Marketing-and-Sponsorship/EPL-Sleeves.aspx?hl=EPL%20SLEEVE&amp;sc=0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57</a:t>
            </a:fld>
            <a:endParaRPr lang="en-US" dirty="0"/>
          </a:p>
        </p:txBody>
      </p:sp>
    </p:spTree>
    <p:extLst>
      <p:ext uri="{BB962C8B-B14F-4D97-AF65-F5344CB8AC3E}">
        <p14:creationId xmlns:p14="http://schemas.microsoft.com/office/powerpoint/2010/main" val="569569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https://www.dallasnews.com/business/sports-business/2017/08/24/rangers-announce-new-deal-look-richest-us-stadium-naming-rights-partnerships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58</a:t>
            </a:fld>
            <a:endParaRPr lang="en-US" dirty="0"/>
          </a:p>
        </p:txBody>
      </p:sp>
    </p:spTree>
    <p:extLst>
      <p:ext uri="{BB962C8B-B14F-4D97-AF65-F5344CB8AC3E}">
        <p14:creationId xmlns:p14="http://schemas.microsoft.com/office/powerpoint/2010/main" val="3886496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https://www.cnbc.com/2019/09/15/sofi-naming-rights-for-los-angeles-stadium-for-the-rams-and-chargers.html</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59</a:t>
            </a:fld>
            <a:endParaRPr lang="en-US" dirty="0"/>
          </a:p>
        </p:txBody>
      </p:sp>
    </p:spTree>
    <p:extLst>
      <p:ext uri="{BB962C8B-B14F-4D97-AF65-F5344CB8AC3E}">
        <p14:creationId xmlns:p14="http://schemas.microsoft.com/office/powerpoint/2010/main" val="647454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http://www.sportsbusinessdaily.com/Journal/Issues/2017/10/16/Marketing-and-Sponsorship/Monumental.aspx?utm_campaign=SportsBusiness+Saturday10%2f21%2f2017&amp;utm_source=JournalLink4&amp;utm_medium=email</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60</a:t>
            </a:fld>
            <a:endParaRPr lang="en-US" dirty="0"/>
          </a:p>
        </p:txBody>
      </p:sp>
    </p:spTree>
    <p:extLst>
      <p:ext uri="{BB962C8B-B14F-4D97-AF65-F5344CB8AC3E}">
        <p14:creationId xmlns:p14="http://schemas.microsoft.com/office/powerpoint/2010/main" val="1946724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http://www.nytimes.com/2014/10/16/sports/football/sideline-tablets-help-microsoft-squeeze-into-the-nfl-picture.html?ref=sports&amp;_r=0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61</a:t>
            </a:fld>
            <a:endParaRPr lang="en-US" dirty="0"/>
          </a:p>
        </p:txBody>
      </p:sp>
    </p:spTree>
    <p:extLst>
      <p:ext uri="{BB962C8B-B14F-4D97-AF65-F5344CB8AC3E}">
        <p14:creationId xmlns:p14="http://schemas.microsoft.com/office/powerpoint/2010/main" val="3292140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http://www.sportsbusinessdaily.com/Daily/Issues/2016/10/20/Marketing-and-Sponsorship/Microsoft-NFL.aspx?hl=microsoft%20surface&amp;sc=0</a:t>
            </a:r>
          </a:p>
          <a:p>
            <a:r>
              <a:rPr lang="en-US" dirty="0"/>
              <a:t>http://www.sportsbusinessdaily.com/Daily/Issues/2016/10/19/Marketing-and-Sponsorship/Belichick.aspx?hl=microsoft%20surface&amp;sc=0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62</a:t>
            </a:fld>
            <a:endParaRPr lang="en-US" dirty="0"/>
          </a:p>
        </p:txBody>
      </p:sp>
    </p:spTree>
    <p:extLst>
      <p:ext uri="{BB962C8B-B14F-4D97-AF65-F5344CB8AC3E}">
        <p14:creationId xmlns:p14="http://schemas.microsoft.com/office/powerpoint/2010/main" val="4127741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https://www.blinkfire.com/landing</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64</a:t>
            </a:fld>
            <a:endParaRPr lang="en-US" dirty="0"/>
          </a:p>
        </p:txBody>
      </p:sp>
    </p:spTree>
    <p:extLst>
      <p:ext uri="{BB962C8B-B14F-4D97-AF65-F5344CB8AC3E}">
        <p14:creationId xmlns:p14="http://schemas.microsoft.com/office/powerpoint/2010/main" val="2143674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https://www.blinkfire.com/landing</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65</a:t>
            </a:fld>
            <a:endParaRPr lang="en-US" dirty="0"/>
          </a:p>
        </p:txBody>
      </p:sp>
    </p:spTree>
    <p:extLst>
      <p:ext uri="{BB962C8B-B14F-4D97-AF65-F5344CB8AC3E}">
        <p14:creationId xmlns:p14="http://schemas.microsoft.com/office/powerpoint/2010/main" val="153971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8</a:t>
            </a:fld>
            <a:endParaRPr lang="en-US" dirty="0"/>
          </a:p>
        </p:txBody>
      </p:sp>
    </p:spTree>
    <p:extLst>
      <p:ext uri="{BB962C8B-B14F-4D97-AF65-F5344CB8AC3E}">
        <p14:creationId xmlns:p14="http://schemas.microsoft.com/office/powerpoint/2010/main" val="4001938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https://www.sportsbusinessdaily.com/Daily/Issues/2020/11/09/Franchises/Gritty.aspx</a:t>
            </a:r>
          </a:p>
        </p:txBody>
      </p:sp>
      <p:sp>
        <p:nvSpPr>
          <p:cNvPr id="4" name="Slide Number Placeholder 3"/>
          <p:cNvSpPr>
            <a:spLocks noGrp="1"/>
          </p:cNvSpPr>
          <p:nvPr>
            <p:ph type="sldNum" sz="quarter" idx="5"/>
          </p:nvPr>
        </p:nvSpPr>
        <p:spPr/>
        <p:txBody>
          <a:bodyPr/>
          <a:lstStyle/>
          <a:p>
            <a:fld id="{E71D9AD1-80D3-4A7D-A249-E3C92719D33B}" type="slidenum">
              <a:rPr lang="en-US" smtClean="0"/>
              <a:pPr/>
              <a:t>69</a:t>
            </a:fld>
            <a:endParaRPr lang="en-US" dirty="0"/>
          </a:p>
        </p:txBody>
      </p:sp>
    </p:spTree>
    <p:extLst>
      <p:ext uri="{BB962C8B-B14F-4D97-AF65-F5344CB8AC3E}">
        <p14:creationId xmlns:p14="http://schemas.microsoft.com/office/powerpoint/2010/main" val="1864763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EB797D-06DD-4D09-9531-339858321F5B}" type="slidenum">
              <a:rPr lang="en-US" smtClean="0"/>
              <a:pPr>
                <a:defRPr/>
              </a:pPr>
              <a:t>73</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878587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D368BE-CA76-4976-BD6F-5E03FE7A58EB}" type="slidenum">
              <a:rPr lang="en-US" smtClean="0">
                <a:solidFill>
                  <a:prstClr val="black"/>
                </a:solidFill>
              </a:rPr>
              <a:pPr>
                <a:defRPr/>
              </a:pPr>
              <a:t>75</a:t>
            </a:fld>
            <a:endParaRPr lang="en-US" dirty="0">
              <a:solidFill>
                <a:prstClr val="black"/>
              </a:solidFill>
            </a:endParaRPr>
          </a:p>
        </p:txBody>
      </p:sp>
    </p:spTree>
    <p:extLst>
      <p:ext uri="{BB962C8B-B14F-4D97-AF65-F5344CB8AC3E}">
        <p14:creationId xmlns:p14="http://schemas.microsoft.com/office/powerpoint/2010/main" val="159144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http://www.blocksixanalytics.com/</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77</a:t>
            </a:fld>
            <a:endParaRPr lang="en-US" dirty="0"/>
          </a:p>
        </p:txBody>
      </p:sp>
    </p:spTree>
    <p:extLst>
      <p:ext uri="{BB962C8B-B14F-4D97-AF65-F5344CB8AC3E}">
        <p14:creationId xmlns:p14="http://schemas.microsoft.com/office/powerpoint/2010/main" val="179631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9</a:t>
            </a:fld>
            <a:endParaRPr lang="en-US" dirty="0"/>
          </a:p>
        </p:txBody>
      </p:sp>
    </p:spTree>
    <p:extLst>
      <p:ext uri="{BB962C8B-B14F-4D97-AF65-F5344CB8AC3E}">
        <p14:creationId xmlns:p14="http://schemas.microsoft.com/office/powerpoint/2010/main" val="357910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10</a:t>
            </a:fld>
            <a:endParaRPr lang="en-US" dirty="0"/>
          </a:p>
        </p:txBody>
      </p:sp>
    </p:spTree>
    <p:extLst>
      <p:ext uri="{BB962C8B-B14F-4D97-AF65-F5344CB8AC3E}">
        <p14:creationId xmlns:p14="http://schemas.microsoft.com/office/powerpoint/2010/main" val="397360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15 pounds/$20 per game</a:t>
            </a:r>
          </a:p>
        </p:txBody>
      </p:sp>
      <p:sp>
        <p:nvSpPr>
          <p:cNvPr id="4" name="Slide Number Placeholder 3"/>
          <p:cNvSpPr>
            <a:spLocks noGrp="1"/>
          </p:cNvSpPr>
          <p:nvPr>
            <p:ph type="sldNum" sz="quarter" idx="5"/>
          </p:nvPr>
        </p:nvSpPr>
        <p:spPr/>
        <p:txBody>
          <a:bodyPr/>
          <a:lstStyle/>
          <a:p>
            <a:fld id="{E71D9AD1-80D3-4A7D-A249-E3C92719D33B}" type="slidenum">
              <a:rPr lang="en-US" smtClean="0"/>
              <a:pPr/>
              <a:t>11</a:t>
            </a:fld>
            <a:endParaRPr lang="en-US" dirty="0"/>
          </a:p>
        </p:txBody>
      </p:sp>
    </p:spTree>
    <p:extLst>
      <p:ext uri="{BB962C8B-B14F-4D97-AF65-F5344CB8AC3E}">
        <p14:creationId xmlns:p14="http://schemas.microsoft.com/office/powerpoint/2010/main" val="49628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15 pounds/$20 per game</a:t>
            </a:r>
          </a:p>
        </p:txBody>
      </p:sp>
      <p:sp>
        <p:nvSpPr>
          <p:cNvPr id="4" name="Slide Number Placeholder 3"/>
          <p:cNvSpPr>
            <a:spLocks noGrp="1"/>
          </p:cNvSpPr>
          <p:nvPr>
            <p:ph type="sldNum" sz="quarter" idx="5"/>
          </p:nvPr>
        </p:nvSpPr>
        <p:spPr/>
        <p:txBody>
          <a:bodyPr/>
          <a:lstStyle/>
          <a:p>
            <a:fld id="{E71D9AD1-80D3-4A7D-A249-E3C92719D33B}" type="slidenum">
              <a:rPr lang="en-US" smtClean="0"/>
              <a:pPr/>
              <a:t>12</a:t>
            </a:fld>
            <a:endParaRPr lang="en-US" dirty="0"/>
          </a:p>
        </p:txBody>
      </p:sp>
    </p:spTree>
    <p:extLst>
      <p:ext uri="{BB962C8B-B14F-4D97-AF65-F5344CB8AC3E}">
        <p14:creationId xmlns:p14="http://schemas.microsoft.com/office/powerpoint/2010/main" val="1191037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13</a:t>
            </a:fld>
            <a:endParaRPr lang="en-US" dirty="0"/>
          </a:p>
        </p:txBody>
      </p:sp>
    </p:spTree>
    <p:extLst>
      <p:ext uri="{BB962C8B-B14F-4D97-AF65-F5344CB8AC3E}">
        <p14:creationId xmlns:p14="http://schemas.microsoft.com/office/powerpoint/2010/main" val="75232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double text box">
    <p:spTree>
      <p:nvGrpSpPr>
        <p:cNvPr id="1" name=""/>
        <p:cNvGrpSpPr/>
        <p:nvPr/>
      </p:nvGrpSpPr>
      <p:grpSpPr>
        <a:xfrm>
          <a:off x="0" y="0"/>
          <a:ext cx="0" cy="0"/>
          <a:chOff x="0" y="0"/>
          <a:chExt cx="0" cy="0"/>
        </a:xfrm>
      </p:grpSpPr>
      <p:sp>
        <p:nvSpPr>
          <p:cNvPr id="4" name="Titel 3"/>
          <p:cNvSpPr>
            <a:spLocks noGrp="1"/>
          </p:cNvSpPr>
          <p:nvPr>
            <p:ph type="title"/>
          </p:nvPr>
        </p:nvSpPr>
        <p:spPr>
          <a:xfrm>
            <a:off x="252016" y="188913"/>
            <a:ext cx="6480224" cy="854075"/>
          </a:xfrm>
          <a:prstGeom prst="rect">
            <a:avLst/>
          </a:prstGeom>
        </p:spPr>
        <p:txBody>
          <a:bodyPr/>
          <a:lstStyle/>
          <a:p>
            <a:r>
              <a:rPr lang="de-DE"/>
              <a:t>Titelmasterformat durch Klicken bearbeiten</a:t>
            </a:r>
            <a:endParaRPr lang="en-GB"/>
          </a:p>
        </p:txBody>
      </p:sp>
      <p:sp>
        <p:nvSpPr>
          <p:cNvPr id="5" name="Foliennummernplatzhalter 4"/>
          <p:cNvSpPr>
            <a:spLocks noGrp="1"/>
          </p:cNvSpPr>
          <p:nvPr>
            <p:ph type="sldNum" sz="quarter" idx="10"/>
          </p:nvPr>
        </p:nvSpPr>
        <p:spPr/>
        <p:txBody>
          <a:bodyPr/>
          <a:lstStyle/>
          <a:p>
            <a:fld id="{7ACC0D55-4D68-47E5-98DA-A351C9229AC2}" type="slidenum">
              <a:rPr lang="en-GB" smtClean="0">
                <a:solidFill>
                  <a:srgbClr val="FFFFFF"/>
                </a:solidFill>
              </a:rPr>
              <a:pPr/>
              <a:t>‹#›</a:t>
            </a:fld>
            <a:endParaRPr lang="en-GB" dirty="0">
              <a:solidFill>
                <a:srgbClr val="FFFFFF"/>
              </a:solidFill>
            </a:endParaRPr>
          </a:p>
        </p:txBody>
      </p:sp>
      <p:sp>
        <p:nvSpPr>
          <p:cNvPr id="8" name="Textplatzhalter 7"/>
          <p:cNvSpPr>
            <a:spLocks noGrp="1"/>
          </p:cNvSpPr>
          <p:nvPr>
            <p:ph type="body" sz="quarter" idx="11"/>
          </p:nvPr>
        </p:nvSpPr>
        <p:spPr>
          <a:xfrm>
            <a:off x="237600" y="1341438"/>
            <a:ext cx="4105275" cy="4608512"/>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9" name="Textplatzhalter 7"/>
          <p:cNvSpPr>
            <a:spLocks noGrp="1"/>
          </p:cNvSpPr>
          <p:nvPr>
            <p:ph type="body" sz="quarter" idx="12"/>
          </p:nvPr>
        </p:nvSpPr>
        <p:spPr>
          <a:xfrm>
            <a:off x="4787900" y="1341438"/>
            <a:ext cx="4105275" cy="4608512"/>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475229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6553200" y="6400800"/>
            <a:ext cx="2133600" cy="365125"/>
          </a:xfrm>
          <a:prstGeom prst="rect">
            <a:avLst/>
          </a:prstGeom>
        </p:spPr>
        <p:txBody>
          <a:bodyPr vert="horz" lIns="91440" tIns="45720" rIns="91440" bIns="45720" rtlCol="0" anchor="ctr"/>
          <a:lstStyle>
            <a:lvl1pPr algn="r">
              <a:defRPr sz="1000">
                <a:solidFill>
                  <a:schemeClr val="bg1"/>
                </a:solidFill>
              </a:defRPr>
            </a:lvl1pPr>
          </a:lstStyle>
          <a:p>
            <a:fld id="{BEAA6D23-3A55-4FEF-BC92-B89FC9E12CC1}" type="slidenum">
              <a:rPr lang="en-GB" smtClean="0"/>
              <a:pPr/>
              <a:t>‹#›</a:t>
            </a:fld>
            <a:endParaRPr lang="en-GB"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9E8C980C-C878-4D24-A697-E773E0AC7C1A}" type="datetimeFigureOut">
              <a:rPr lang="en-US" smtClean="0"/>
              <a:pPr/>
              <a:t>11/8/2021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B6D2EC0-1A1D-4444-9CDD-EFE0E5C3C6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conormclaughlin.net/2020/04/covid-19-mobility-trends-part-2-visualizing-googles-data/"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kagr.com/kagr-fan-demand-index-by-recent-confirmed-cas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datawrapper.de/_/W8ltp/"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slideLayout" Target="../slideLayouts/slideLayout2.xml"/><Relationship Id="rId7" Type="http://schemas.openxmlformats.org/officeDocument/2006/relationships/hyperlink" Target="https://www.youtube.com/watch?v=NeUzBbW2QRE" TargetMode="External"/><Relationship Id="rId2" Type="http://schemas.openxmlformats.org/officeDocument/2006/relationships/video" Target="https://www.youtube.com/embed/jFWbayjC8kc?feature=oembed" TargetMode="External"/><Relationship Id="rId1" Type="http://schemas.openxmlformats.org/officeDocument/2006/relationships/video" Target="https://www.youtube.com/embed/Bvi9zpHlrvg?feature=oembed" TargetMode="External"/><Relationship Id="rId6" Type="http://schemas.openxmlformats.org/officeDocument/2006/relationships/image" Target="../media/image64.jpeg"/><Relationship Id="rId5" Type="http://schemas.openxmlformats.org/officeDocument/2006/relationships/hyperlink" Target="http://www.youtube.com/watch?v=Bvi9zpHlrvg" TargetMode="External"/><Relationship Id="rId10" Type="http://schemas.openxmlformats.org/officeDocument/2006/relationships/image" Target="../media/image67.jpeg"/><Relationship Id="rId4" Type="http://schemas.openxmlformats.org/officeDocument/2006/relationships/notesSlide" Target="../notesSlides/notesSlide21.xml"/><Relationship Id="rId9"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www.cnbc.com/2019/09/15/sofi-naming-rights-for-los-angeles-stadium-for-the-rams-and-chargers.html" TargetMode="Externa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sportsbusinessdaily.com/Daily/Issues/2013/05/22/Marketing-and-Sponsorship/Microsoft-NFL.aspx" TargetMode="External"/><Relationship Id="rId4" Type="http://schemas.openxmlformats.org/officeDocument/2006/relationships/hyperlink" Target="http://www.sponsorship.com/IEGSR/2014/01/27/NFL-Sponsorship-Revenue-Totals-$1-07-Billion-In-20.aspx"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hyperlink" Target="https://www.blinkfire.com/landin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jpe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8.png"/><Relationship Id="rId7" Type="http://schemas.openxmlformats.org/officeDocument/2006/relationships/image" Target="../media/image132.jpeg"/><Relationship Id="rId12" Type="http://schemas.openxmlformats.org/officeDocument/2006/relationships/chart" Target="../charts/chart5.xm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31.gif"/><Relationship Id="rId11" Type="http://schemas.openxmlformats.org/officeDocument/2006/relationships/image" Target="../media/image136.jpeg"/><Relationship Id="rId5" Type="http://schemas.openxmlformats.org/officeDocument/2006/relationships/image" Target="../media/image130.gif"/><Relationship Id="rId10" Type="http://schemas.openxmlformats.org/officeDocument/2006/relationships/image" Target="../media/image135.png"/><Relationship Id="rId4" Type="http://schemas.openxmlformats.org/officeDocument/2006/relationships/image" Target="../media/image129.jpeg"/><Relationship Id="rId9" Type="http://schemas.openxmlformats.org/officeDocument/2006/relationships/image" Target="../media/image134.jpeg"/></Relationships>
</file>

<file path=ppt/slides/_rels/slide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jpe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40.png"/><Relationship Id="rId1" Type="http://schemas.openxmlformats.org/officeDocument/2006/relationships/slideLayout" Target="../slideLayouts/slideLayout12.xml"/><Relationship Id="rId4" Type="http://schemas.openxmlformats.org/officeDocument/2006/relationships/image" Target="../media/image145.jpeg"/></Relationships>
</file>

<file path=ppt/slides/_rels/slide7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s://fos.cmail19.com/t/t-l-cdijjtl-suyhyili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fos.cmail19.com/t/t-l-cdijjtl-suyhyilih-x/" TargetMode="External"/><Relationship Id="rId5" Type="http://schemas.openxmlformats.org/officeDocument/2006/relationships/hyperlink" Target="https://fos.cmail19.com/t/t-l-cdijjtl-suyhyilih-p/" TargetMode="External"/><Relationship Id="rId4" Type="http://schemas.openxmlformats.org/officeDocument/2006/relationships/hyperlink" Target="https://fos.cmail19.com/t/t-l-cdijjtl-suyhyilih-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0737"/>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3 – 11.9.2021</a:t>
            </a:r>
          </a:p>
        </p:txBody>
      </p:sp>
      <p:sp>
        <p:nvSpPr>
          <p:cNvPr id="4" name="TextBox 3"/>
          <p:cNvSpPr txBox="1"/>
          <p:nvPr/>
        </p:nvSpPr>
        <p:spPr>
          <a:xfrm>
            <a:off x="762000" y="1395948"/>
            <a:ext cx="7086600" cy="4370427"/>
          </a:xfrm>
          <a:prstGeom prst="rect">
            <a:avLst/>
          </a:prstGeom>
          <a:noFill/>
        </p:spPr>
        <p:txBody>
          <a:bodyPr wrap="square" rtlCol="0">
            <a:spAutoFit/>
          </a:bodyPr>
          <a:lstStyle/>
          <a:p>
            <a:r>
              <a:rPr lang="en-US" sz="2400" u="sng" dirty="0"/>
              <a:t>Business Operations Revenue Drivers III</a:t>
            </a:r>
            <a:r>
              <a:rPr lang="en-US" sz="2400" dirty="0"/>
              <a:t> –</a:t>
            </a:r>
          </a:p>
          <a:p>
            <a:r>
              <a:rPr lang="en-US" sz="2400" i="1" dirty="0"/>
              <a:t>Sponsorship Analytics</a:t>
            </a:r>
          </a:p>
          <a:p>
            <a:endParaRPr lang="en-US" sz="2400" i="1" dirty="0"/>
          </a:p>
          <a:p>
            <a:r>
              <a:rPr lang="en-US" sz="1400" i="1" dirty="0">
                <a:solidFill>
                  <a:srgbClr val="0000FF"/>
                </a:solidFill>
              </a:rPr>
              <a:t>Breaks: 5:30pm (5 mins) | 6:05pm (10 mins)</a:t>
            </a:r>
          </a:p>
          <a:p>
            <a:endParaRPr lang="en-US" sz="2400" i="1" dirty="0"/>
          </a:p>
          <a:p>
            <a:endParaRPr lang="en-US" sz="2400" i="1" dirty="0"/>
          </a:p>
          <a:p>
            <a:r>
              <a:rPr lang="en-US" sz="2400" i="1" dirty="0"/>
              <a:t>Assignment #2 – Due Nov. 14 {Group}</a:t>
            </a:r>
          </a:p>
          <a:p>
            <a:endParaRPr lang="en-US" sz="2400" i="1" dirty="0"/>
          </a:p>
          <a:p>
            <a:endParaRPr lang="en-US" sz="2400" i="1" dirty="0"/>
          </a:p>
          <a:p>
            <a:r>
              <a:rPr lang="en-US" sz="2400" i="1" dirty="0"/>
              <a:t>Guest Speaker: </a:t>
            </a:r>
            <a:r>
              <a:rPr lang="en-US" sz="2400" dirty="0"/>
              <a:t>Mauricio Fischmann, </a:t>
            </a:r>
            <a:r>
              <a:rPr lang="en-US" sz="2400" dirty="0">
                <a:effectLst/>
                <a:latin typeface="Arial" panose="020B0604020202020204" pitchFamily="34" charset="0"/>
                <a:ea typeface="SimSun" panose="02010600030101010101" pitchFamily="2" charset="-122"/>
                <a:cs typeface="Arial" panose="020B0604020202020204" pitchFamily="34" charset="0"/>
              </a:rPr>
              <a:t>Director, Business Intelligence &amp; Analytics, </a:t>
            </a:r>
            <a:r>
              <a:rPr lang="en-US" sz="2400" b="1" dirty="0">
                <a:effectLst/>
                <a:latin typeface="Arial" panose="020B0604020202020204" pitchFamily="34" charset="0"/>
                <a:ea typeface="SimSun" panose="02010600030101010101" pitchFamily="2" charset="-122"/>
                <a:cs typeface="Arial" panose="020B0604020202020204" pitchFamily="34" charset="0"/>
              </a:rPr>
              <a:t>United States Tennis Association (USTA)</a:t>
            </a:r>
            <a:endParaRPr lang="en-US" sz="24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B3CD0D-AAB1-43B6-9D12-9324895E56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76200"/>
            <a:ext cx="5410200" cy="3962400"/>
          </a:xfrm>
          <a:prstGeom prst="rect">
            <a:avLst/>
          </a:prstGeom>
        </p:spPr>
      </p:pic>
      <p:pic>
        <p:nvPicPr>
          <p:cNvPr id="7" name="Picture 6">
            <a:extLst>
              <a:ext uri="{FF2B5EF4-FFF2-40B4-BE49-F238E27FC236}">
                <a16:creationId xmlns:a16="http://schemas.microsoft.com/office/drawing/2014/main" id="{13FFD27C-743D-4FDA-88E7-BD07B58F52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4191000"/>
            <a:ext cx="8991600" cy="2352989"/>
          </a:xfrm>
          <a:prstGeom prst="rect">
            <a:avLst/>
          </a:prstGeom>
        </p:spPr>
      </p:pic>
    </p:spTree>
    <p:extLst>
      <p:ext uri="{BB962C8B-B14F-4D97-AF65-F5344CB8AC3E}">
        <p14:creationId xmlns:p14="http://schemas.microsoft.com/office/powerpoint/2010/main" val="378914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DDD125-8C3F-4852-BCFE-EEA9B59894C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152400"/>
            <a:ext cx="4896983" cy="3441700"/>
          </a:xfrm>
          <a:prstGeom prst="rect">
            <a:avLst/>
          </a:prstGeom>
        </p:spPr>
      </p:pic>
      <p:pic>
        <p:nvPicPr>
          <p:cNvPr id="3" name="Picture 2">
            <a:extLst>
              <a:ext uri="{FF2B5EF4-FFF2-40B4-BE49-F238E27FC236}">
                <a16:creationId xmlns:a16="http://schemas.microsoft.com/office/drawing/2014/main" id="{7E025D27-3DD6-4F36-A1DB-2B0C813D98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3810000"/>
            <a:ext cx="8839200" cy="2781646"/>
          </a:xfrm>
          <a:prstGeom prst="rect">
            <a:avLst/>
          </a:prstGeom>
        </p:spPr>
      </p:pic>
    </p:spTree>
    <p:extLst>
      <p:ext uri="{BB962C8B-B14F-4D97-AF65-F5344CB8AC3E}">
        <p14:creationId xmlns:p14="http://schemas.microsoft.com/office/powerpoint/2010/main" val="401698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EC83E-A199-4392-8D5B-20B1AD2994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52401"/>
            <a:ext cx="5347223" cy="3810000"/>
          </a:xfrm>
          <a:prstGeom prst="rect">
            <a:avLst/>
          </a:prstGeom>
        </p:spPr>
      </p:pic>
      <p:pic>
        <p:nvPicPr>
          <p:cNvPr id="3" name="Picture 2">
            <a:extLst>
              <a:ext uri="{FF2B5EF4-FFF2-40B4-BE49-F238E27FC236}">
                <a16:creationId xmlns:a16="http://schemas.microsoft.com/office/drawing/2014/main" id="{5C968D0D-3B7A-4142-8454-6C23242D461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399" y="4038600"/>
            <a:ext cx="8913247" cy="2438400"/>
          </a:xfrm>
          <a:prstGeom prst="rect">
            <a:avLst/>
          </a:prstGeom>
        </p:spPr>
      </p:pic>
      <p:cxnSp>
        <p:nvCxnSpPr>
          <p:cNvPr id="5" name="Straight Connector 4">
            <a:extLst>
              <a:ext uri="{FF2B5EF4-FFF2-40B4-BE49-F238E27FC236}">
                <a16:creationId xmlns:a16="http://schemas.microsoft.com/office/drawing/2014/main" id="{5C42B900-2070-4345-8061-953745664605}"/>
              </a:ext>
            </a:extLst>
          </p:cNvPr>
          <p:cNvCxnSpPr/>
          <p:nvPr/>
        </p:nvCxnSpPr>
        <p:spPr>
          <a:xfrm>
            <a:off x="1066800" y="4876800"/>
            <a:ext cx="762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7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69FE9-7985-4D6C-A4E3-FAF14838A0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67000" y="228600"/>
            <a:ext cx="4133850" cy="6291772"/>
          </a:xfrm>
          <a:prstGeom prst="rect">
            <a:avLst/>
          </a:prstGeom>
          <a:ln w="19050">
            <a:solidFill>
              <a:srgbClr val="00B050"/>
            </a:solidFill>
          </a:ln>
        </p:spPr>
      </p:pic>
    </p:spTree>
    <p:extLst>
      <p:ext uri="{BB962C8B-B14F-4D97-AF65-F5344CB8AC3E}">
        <p14:creationId xmlns:p14="http://schemas.microsoft.com/office/powerpoint/2010/main" val="2137000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07461-DC88-48FA-8812-F01A42B7E08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128587"/>
            <a:ext cx="4267200" cy="4001449"/>
          </a:xfrm>
          <a:prstGeom prst="rect">
            <a:avLst/>
          </a:prstGeom>
        </p:spPr>
      </p:pic>
      <p:sp>
        <p:nvSpPr>
          <p:cNvPr id="3" name="TextBox 2">
            <a:extLst>
              <a:ext uri="{FF2B5EF4-FFF2-40B4-BE49-F238E27FC236}">
                <a16:creationId xmlns:a16="http://schemas.microsoft.com/office/drawing/2014/main" id="{209851EF-40DE-4B41-91C3-E965CC7BB809}"/>
              </a:ext>
            </a:extLst>
          </p:cNvPr>
          <p:cNvSpPr txBox="1"/>
          <p:nvPr/>
        </p:nvSpPr>
        <p:spPr>
          <a:xfrm>
            <a:off x="152400" y="4267200"/>
            <a:ext cx="8458200" cy="2462213"/>
          </a:xfrm>
          <a:prstGeom prst="rect">
            <a:avLst/>
          </a:prstGeom>
          <a:noFill/>
        </p:spPr>
        <p:txBody>
          <a:bodyPr wrap="square">
            <a:spAutoFit/>
          </a:bodyPr>
          <a:lstStyle/>
          <a:p>
            <a:pPr algn="l">
              <a:buFont typeface="Arial" panose="020B0604020202020204" pitchFamily="34" charset="0"/>
              <a:buChar char="•"/>
            </a:pPr>
            <a:r>
              <a:rPr lang="en-US" sz="1400" i="0" dirty="0">
                <a:solidFill>
                  <a:srgbClr val="212529"/>
                </a:solidFill>
                <a:effectLst/>
                <a:latin typeface="FS-Industrie-T3"/>
              </a:rPr>
              <a:t>Nissan became CFG’s first multi-club partner in 2014</a:t>
            </a:r>
          </a:p>
          <a:p>
            <a:pPr algn="l">
              <a:buFont typeface="Arial" panose="020B0604020202020204" pitchFamily="34" charset="0"/>
              <a:buChar char="•"/>
            </a:pPr>
            <a:r>
              <a:rPr lang="en-US" sz="1400" i="0" dirty="0">
                <a:solidFill>
                  <a:srgbClr val="212529"/>
                </a:solidFill>
                <a:effectLst/>
                <a:latin typeface="FS-Industrie-T3"/>
              </a:rPr>
              <a:t>Manchester City manager Pep Guardiola has been Nissan ambassador since 2019</a:t>
            </a:r>
          </a:p>
          <a:p>
            <a:pPr algn="l">
              <a:buFont typeface="Arial" panose="020B0604020202020204" pitchFamily="34" charset="0"/>
              <a:buChar char="•"/>
            </a:pPr>
            <a:r>
              <a:rPr lang="en-US" sz="1400" i="0" dirty="0">
                <a:solidFill>
                  <a:srgbClr val="212529"/>
                </a:solidFill>
                <a:effectLst/>
                <a:latin typeface="FS-Industrie-T3"/>
              </a:rPr>
              <a:t>New deal also includes Chinese club Sichuan </a:t>
            </a:r>
            <a:r>
              <a:rPr lang="en-US" sz="1400" i="0" dirty="0" err="1">
                <a:solidFill>
                  <a:srgbClr val="212529"/>
                </a:solidFill>
                <a:effectLst/>
                <a:latin typeface="FS-Industrie-T3"/>
              </a:rPr>
              <a:t>Jiuniu</a:t>
            </a:r>
            <a:r>
              <a:rPr lang="en-US" sz="1400" i="0" dirty="0">
                <a:solidFill>
                  <a:srgbClr val="212529"/>
                </a:solidFill>
                <a:effectLst/>
                <a:latin typeface="FS-Industrie-T3"/>
              </a:rPr>
              <a:t> FC</a:t>
            </a:r>
          </a:p>
          <a:p>
            <a:pPr algn="l"/>
            <a:r>
              <a:rPr lang="en-US" sz="1400" b="1" i="0" dirty="0">
                <a:solidFill>
                  <a:srgbClr val="212529"/>
                </a:solidFill>
                <a:effectLst/>
                <a:latin typeface="FS-Industrie-T3"/>
              </a:rPr>
              <a:t>City Football Group (CFG), the owner of Premier League champions Manchester City, has announced an extension of its global partnership with Japanese car manufacturer Nissan.</a:t>
            </a:r>
            <a:endParaRPr lang="en-US" sz="1400" b="0" i="0" dirty="0">
              <a:solidFill>
                <a:srgbClr val="212529"/>
              </a:solidFill>
              <a:effectLst/>
              <a:latin typeface="FS-Industrie-T3"/>
            </a:endParaRPr>
          </a:p>
          <a:p>
            <a:pPr algn="l"/>
            <a:r>
              <a:rPr lang="en-US" sz="1400" b="0" i="0" dirty="0">
                <a:solidFill>
                  <a:srgbClr val="212529"/>
                </a:solidFill>
                <a:effectLst/>
                <a:latin typeface="FS-Industrie-T3"/>
              </a:rPr>
              <a:t>Nissan was the first brand to partner with multiple CFG-owned soccer clubs in 2014, when it became the official </a:t>
            </a:r>
            <a:r>
              <a:rPr lang="en-US" sz="1400" b="0" i="0" dirty="0" err="1">
                <a:solidFill>
                  <a:srgbClr val="212529"/>
                </a:solidFill>
                <a:effectLst/>
                <a:latin typeface="FS-Industrie-T3"/>
              </a:rPr>
              <a:t>automative</a:t>
            </a:r>
            <a:r>
              <a:rPr lang="en-US" sz="1400" b="0" i="0" dirty="0">
                <a:solidFill>
                  <a:srgbClr val="212529"/>
                </a:solidFill>
                <a:effectLst/>
                <a:latin typeface="FS-Industrie-T3"/>
              </a:rPr>
              <a:t> partner of Manchester City, New York City FC and Melbourne City FC.</a:t>
            </a:r>
          </a:p>
          <a:p>
            <a:pPr algn="l"/>
            <a:r>
              <a:rPr lang="en-US" sz="1400" b="0" i="0" dirty="0">
                <a:solidFill>
                  <a:srgbClr val="212529"/>
                </a:solidFill>
                <a:effectLst/>
                <a:latin typeface="FS-Industrie-T3"/>
              </a:rPr>
              <a:t>Since then, the partnership has been expanded to include Spanish outfit Girona FC, with the latest extension also covering Chinese second-tier club Sichuan </a:t>
            </a:r>
            <a:r>
              <a:rPr lang="en-US" sz="1400" b="0" i="0" dirty="0" err="1">
                <a:solidFill>
                  <a:srgbClr val="212529"/>
                </a:solidFill>
                <a:effectLst/>
                <a:latin typeface="FS-Industrie-T3"/>
              </a:rPr>
              <a:t>Jiuniu</a:t>
            </a:r>
            <a:r>
              <a:rPr lang="en-US" sz="1400" b="0" i="0" dirty="0">
                <a:solidFill>
                  <a:srgbClr val="212529"/>
                </a:solidFill>
                <a:effectLst/>
                <a:latin typeface="FS-Industrie-T3"/>
              </a:rPr>
              <a:t> FC.</a:t>
            </a:r>
          </a:p>
          <a:p>
            <a:pPr algn="l"/>
            <a:r>
              <a:rPr lang="en-US" sz="1400" b="0" i="0" dirty="0">
                <a:solidFill>
                  <a:srgbClr val="212529"/>
                </a:solidFill>
                <a:effectLst/>
                <a:latin typeface="FS-Industrie-T3"/>
              </a:rPr>
              <a:t>The extension means Nissan will continue to benefit from exposure during Manchester City, New York City FC and Melbourne City FC games, as well as at Girona and Sichuan </a:t>
            </a:r>
            <a:r>
              <a:rPr lang="en-US" sz="1400" b="0" i="0" dirty="0" err="1">
                <a:solidFill>
                  <a:srgbClr val="212529"/>
                </a:solidFill>
                <a:effectLst/>
                <a:latin typeface="FS-Industrie-T3"/>
              </a:rPr>
              <a:t>Jiuniu</a:t>
            </a:r>
            <a:r>
              <a:rPr lang="en-US" sz="1400" b="0" i="0" dirty="0">
                <a:solidFill>
                  <a:srgbClr val="212529"/>
                </a:solidFill>
                <a:effectLst/>
                <a:latin typeface="FS-Industrie-T3"/>
              </a:rPr>
              <a:t> fixtures.</a:t>
            </a:r>
            <a:endParaRPr lang="en-US" sz="1400" i="0" dirty="0">
              <a:solidFill>
                <a:srgbClr val="212529"/>
              </a:solidFill>
              <a:effectLst/>
              <a:latin typeface="FS-Industrie-T3"/>
            </a:endParaRPr>
          </a:p>
        </p:txBody>
      </p:sp>
    </p:spTree>
    <p:extLst>
      <p:ext uri="{BB962C8B-B14F-4D97-AF65-F5344CB8AC3E}">
        <p14:creationId xmlns:p14="http://schemas.microsoft.com/office/powerpoint/2010/main" val="84452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B8A2C-107C-4291-AE59-C68925C1192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0200" y="152399"/>
            <a:ext cx="5486400" cy="6508377"/>
          </a:xfrm>
          <a:prstGeom prst="rect">
            <a:avLst/>
          </a:prstGeom>
          <a:ln w="19050">
            <a:solidFill>
              <a:srgbClr val="002060"/>
            </a:solidFill>
          </a:ln>
        </p:spPr>
      </p:pic>
    </p:spTree>
    <p:extLst>
      <p:ext uri="{BB962C8B-B14F-4D97-AF65-F5344CB8AC3E}">
        <p14:creationId xmlns:p14="http://schemas.microsoft.com/office/powerpoint/2010/main" val="129518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6B746-1570-48D6-806D-CD7BFEBFC8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2422" y="679558"/>
            <a:ext cx="6998578" cy="5498884"/>
          </a:xfrm>
          <a:prstGeom prst="rect">
            <a:avLst/>
          </a:prstGeom>
          <a:ln w="19050">
            <a:solidFill>
              <a:schemeClr val="accent1">
                <a:shade val="50000"/>
              </a:schemeClr>
            </a:solidFill>
          </a:ln>
        </p:spPr>
      </p:pic>
      <p:sp>
        <p:nvSpPr>
          <p:cNvPr id="6" name="TextBox 5">
            <a:extLst>
              <a:ext uri="{FF2B5EF4-FFF2-40B4-BE49-F238E27FC236}">
                <a16:creationId xmlns:a16="http://schemas.microsoft.com/office/drawing/2014/main" id="{210E1DE1-8F76-461F-A574-B3B5645895CF}"/>
              </a:ext>
            </a:extLst>
          </p:cNvPr>
          <p:cNvSpPr txBox="1"/>
          <p:nvPr/>
        </p:nvSpPr>
        <p:spPr>
          <a:xfrm>
            <a:off x="6629400" y="6400800"/>
            <a:ext cx="2005677" cy="261610"/>
          </a:xfrm>
          <a:prstGeom prst="rect">
            <a:avLst/>
          </a:prstGeom>
          <a:noFill/>
        </p:spPr>
        <p:txBody>
          <a:bodyPr wrap="none" rtlCol="0">
            <a:spAutoFit/>
          </a:bodyPr>
          <a:lstStyle/>
          <a:p>
            <a:r>
              <a:rPr lang="en-US" sz="1100" dirty="0"/>
              <a:t>Source: </a:t>
            </a:r>
            <a:r>
              <a:rPr lang="en-US" sz="1100" dirty="0" err="1"/>
              <a:t>SportsBusinessDaily</a:t>
            </a:r>
            <a:endParaRPr lang="en-US" sz="1100" dirty="0"/>
          </a:p>
        </p:txBody>
      </p:sp>
    </p:spTree>
    <p:extLst>
      <p:ext uri="{BB962C8B-B14F-4D97-AF65-F5344CB8AC3E}">
        <p14:creationId xmlns:p14="http://schemas.microsoft.com/office/powerpoint/2010/main" val="631212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CE8E-5B97-4EEB-B0D3-C7AE42D5BCD5}"/>
              </a:ext>
            </a:extLst>
          </p:cNvPr>
          <p:cNvSpPr>
            <a:spLocks noGrp="1"/>
          </p:cNvSpPr>
          <p:nvPr>
            <p:ph type="title"/>
          </p:nvPr>
        </p:nvSpPr>
        <p:spPr>
          <a:xfrm>
            <a:off x="457200" y="304800"/>
            <a:ext cx="8229600" cy="990600"/>
          </a:xfrm>
        </p:spPr>
        <p:txBody>
          <a:bodyPr>
            <a:normAutofit/>
          </a:bodyPr>
          <a:lstStyle/>
          <a:p>
            <a:r>
              <a:rPr lang="en-US" dirty="0"/>
              <a:t>Orioles Attendance – Average/Game</a:t>
            </a:r>
          </a:p>
        </p:txBody>
      </p:sp>
      <p:graphicFrame>
        <p:nvGraphicFramePr>
          <p:cNvPr id="4" name="Chart 3">
            <a:extLst>
              <a:ext uri="{FF2B5EF4-FFF2-40B4-BE49-F238E27FC236}">
                <a16:creationId xmlns:a16="http://schemas.microsoft.com/office/drawing/2014/main" id="{6A3A59AB-8667-4DA9-8660-AE0F70B0FBD3}"/>
              </a:ext>
            </a:extLst>
          </p:cNvPr>
          <p:cNvGraphicFramePr/>
          <p:nvPr/>
        </p:nvGraphicFramePr>
        <p:xfrm>
          <a:off x="0" y="1600200"/>
          <a:ext cx="914400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7942680-4EC3-484C-A6F1-8382849B38CC}"/>
              </a:ext>
            </a:extLst>
          </p:cNvPr>
          <p:cNvSpPr txBox="1"/>
          <p:nvPr/>
        </p:nvSpPr>
        <p:spPr>
          <a:xfrm>
            <a:off x="7543800" y="5102423"/>
            <a:ext cx="383438" cy="307777"/>
          </a:xfrm>
          <a:prstGeom prst="rect">
            <a:avLst/>
          </a:prstGeom>
          <a:noFill/>
        </p:spPr>
        <p:txBody>
          <a:bodyPr wrap="none" rtlCol="0">
            <a:spAutoFit/>
          </a:bodyPr>
          <a:lstStyle/>
          <a:p>
            <a:r>
              <a:rPr lang="en-US" sz="1400" b="1" dirty="0">
                <a:solidFill>
                  <a:schemeClr val="bg1"/>
                </a:solidFill>
              </a:rPr>
              <a:t>26</a:t>
            </a:r>
          </a:p>
        </p:txBody>
      </p:sp>
      <p:sp>
        <p:nvSpPr>
          <p:cNvPr id="6" name="TextBox 5">
            <a:extLst>
              <a:ext uri="{FF2B5EF4-FFF2-40B4-BE49-F238E27FC236}">
                <a16:creationId xmlns:a16="http://schemas.microsoft.com/office/drawing/2014/main" id="{D6F88966-944E-4C94-99B2-8D5FFF7339B4}"/>
              </a:ext>
            </a:extLst>
          </p:cNvPr>
          <p:cNvSpPr txBox="1"/>
          <p:nvPr/>
        </p:nvSpPr>
        <p:spPr>
          <a:xfrm>
            <a:off x="7084162" y="5102423"/>
            <a:ext cx="383438" cy="307777"/>
          </a:xfrm>
          <a:prstGeom prst="rect">
            <a:avLst/>
          </a:prstGeom>
          <a:noFill/>
        </p:spPr>
        <p:txBody>
          <a:bodyPr wrap="none" rtlCol="0">
            <a:spAutoFit/>
          </a:bodyPr>
          <a:lstStyle/>
          <a:p>
            <a:r>
              <a:rPr lang="en-US" sz="1400" b="1" dirty="0">
                <a:solidFill>
                  <a:schemeClr val="bg1"/>
                </a:solidFill>
              </a:rPr>
              <a:t>23</a:t>
            </a:r>
          </a:p>
        </p:txBody>
      </p:sp>
      <p:sp>
        <p:nvSpPr>
          <p:cNvPr id="7" name="TextBox 6">
            <a:extLst>
              <a:ext uri="{FF2B5EF4-FFF2-40B4-BE49-F238E27FC236}">
                <a16:creationId xmlns:a16="http://schemas.microsoft.com/office/drawing/2014/main" id="{A904B4BB-3623-4425-A09B-B039DCF5A7B7}"/>
              </a:ext>
            </a:extLst>
          </p:cNvPr>
          <p:cNvSpPr txBox="1"/>
          <p:nvPr/>
        </p:nvSpPr>
        <p:spPr>
          <a:xfrm>
            <a:off x="6548324" y="5105400"/>
            <a:ext cx="383438" cy="307777"/>
          </a:xfrm>
          <a:prstGeom prst="rect">
            <a:avLst/>
          </a:prstGeom>
          <a:noFill/>
        </p:spPr>
        <p:txBody>
          <a:bodyPr wrap="none" rtlCol="0">
            <a:spAutoFit/>
          </a:bodyPr>
          <a:lstStyle/>
          <a:p>
            <a:r>
              <a:rPr lang="en-US" sz="1400" b="1" dirty="0">
                <a:solidFill>
                  <a:schemeClr val="bg1"/>
                </a:solidFill>
              </a:rPr>
              <a:t>20</a:t>
            </a:r>
          </a:p>
        </p:txBody>
      </p:sp>
      <p:sp>
        <p:nvSpPr>
          <p:cNvPr id="8" name="TextBox 7">
            <a:extLst>
              <a:ext uri="{FF2B5EF4-FFF2-40B4-BE49-F238E27FC236}">
                <a16:creationId xmlns:a16="http://schemas.microsoft.com/office/drawing/2014/main" id="{CD971F33-AFEF-47D8-AEF1-8EEEEDAE3C81}"/>
              </a:ext>
            </a:extLst>
          </p:cNvPr>
          <p:cNvSpPr txBox="1"/>
          <p:nvPr/>
        </p:nvSpPr>
        <p:spPr>
          <a:xfrm>
            <a:off x="6014924" y="5102423"/>
            <a:ext cx="383438" cy="307777"/>
          </a:xfrm>
          <a:prstGeom prst="rect">
            <a:avLst/>
          </a:prstGeom>
          <a:noFill/>
        </p:spPr>
        <p:txBody>
          <a:bodyPr wrap="none" rtlCol="0">
            <a:spAutoFit/>
          </a:bodyPr>
          <a:lstStyle/>
          <a:p>
            <a:r>
              <a:rPr lang="en-US" sz="1400" b="1" dirty="0">
                <a:solidFill>
                  <a:schemeClr val="bg1"/>
                </a:solidFill>
              </a:rPr>
              <a:t>19</a:t>
            </a:r>
          </a:p>
        </p:txBody>
      </p:sp>
      <p:sp>
        <p:nvSpPr>
          <p:cNvPr id="9" name="TextBox 8">
            <a:extLst>
              <a:ext uri="{FF2B5EF4-FFF2-40B4-BE49-F238E27FC236}">
                <a16:creationId xmlns:a16="http://schemas.microsoft.com/office/drawing/2014/main" id="{756FB36D-AA8E-4C82-829B-83DD9DEE026B}"/>
              </a:ext>
            </a:extLst>
          </p:cNvPr>
          <p:cNvSpPr txBox="1"/>
          <p:nvPr/>
        </p:nvSpPr>
        <p:spPr>
          <a:xfrm>
            <a:off x="5486400" y="5105400"/>
            <a:ext cx="383438" cy="307777"/>
          </a:xfrm>
          <a:prstGeom prst="rect">
            <a:avLst/>
          </a:prstGeom>
          <a:noFill/>
        </p:spPr>
        <p:txBody>
          <a:bodyPr wrap="none" rtlCol="0">
            <a:spAutoFit/>
          </a:bodyPr>
          <a:lstStyle/>
          <a:p>
            <a:r>
              <a:rPr lang="en-US" sz="1400" b="1" dirty="0">
                <a:solidFill>
                  <a:schemeClr val="bg1"/>
                </a:solidFill>
              </a:rPr>
              <a:t>13</a:t>
            </a:r>
          </a:p>
        </p:txBody>
      </p:sp>
      <p:sp>
        <p:nvSpPr>
          <p:cNvPr id="10" name="TextBox 9">
            <a:extLst>
              <a:ext uri="{FF2B5EF4-FFF2-40B4-BE49-F238E27FC236}">
                <a16:creationId xmlns:a16="http://schemas.microsoft.com/office/drawing/2014/main" id="{1B9927B6-D0B9-4C00-AB2D-965C743F2909}"/>
              </a:ext>
            </a:extLst>
          </p:cNvPr>
          <p:cNvSpPr txBox="1"/>
          <p:nvPr/>
        </p:nvSpPr>
        <p:spPr>
          <a:xfrm>
            <a:off x="5029200" y="5102423"/>
            <a:ext cx="383438" cy="307777"/>
          </a:xfrm>
          <a:prstGeom prst="rect">
            <a:avLst/>
          </a:prstGeom>
          <a:noFill/>
        </p:spPr>
        <p:txBody>
          <a:bodyPr wrap="none" rtlCol="0">
            <a:spAutoFit/>
          </a:bodyPr>
          <a:lstStyle/>
          <a:p>
            <a:r>
              <a:rPr lang="en-US" sz="1400" b="1" dirty="0">
                <a:solidFill>
                  <a:schemeClr val="bg1"/>
                </a:solidFill>
              </a:rPr>
              <a:t>18</a:t>
            </a:r>
          </a:p>
        </p:txBody>
      </p:sp>
      <p:sp>
        <p:nvSpPr>
          <p:cNvPr id="11" name="TextBox 10">
            <a:extLst>
              <a:ext uri="{FF2B5EF4-FFF2-40B4-BE49-F238E27FC236}">
                <a16:creationId xmlns:a16="http://schemas.microsoft.com/office/drawing/2014/main" id="{89B370C0-1EC9-4412-8A41-EEEBDAA53D60}"/>
              </a:ext>
            </a:extLst>
          </p:cNvPr>
          <p:cNvSpPr txBox="1"/>
          <p:nvPr/>
        </p:nvSpPr>
        <p:spPr>
          <a:xfrm>
            <a:off x="4495800" y="5105400"/>
            <a:ext cx="383438" cy="307777"/>
          </a:xfrm>
          <a:prstGeom prst="rect">
            <a:avLst/>
          </a:prstGeom>
          <a:noFill/>
        </p:spPr>
        <p:txBody>
          <a:bodyPr wrap="none" rtlCol="0">
            <a:spAutoFit/>
          </a:bodyPr>
          <a:lstStyle/>
          <a:p>
            <a:r>
              <a:rPr lang="en-US" sz="1400" b="1" dirty="0">
                <a:solidFill>
                  <a:schemeClr val="bg1"/>
                </a:solidFill>
              </a:rPr>
              <a:t>20</a:t>
            </a:r>
          </a:p>
        </p:txBody>
      </p:sp>
      <p:sp>
        <p:nvSpPr>
          <p:cNvPr id="12" name="TextBox 11">
            <a:extLst>
              <a:ext uri="{FF2B5EF4-FFF2-40B4-BE49-F238E27FC236}">
                <a16:creationId xmlns:a16="http://schemas.microsoft.com/office/drawing/2014/main" id="{AB9948A9-6704-4E01-AF22-830B74C1D8E7}"/>
              </a:ext>
            </a:extLst>
          </p:cNvPr>
          <p:cNvSpPr txBox="1"/>
          <p:nvPr/>
        </p:nvSpPr>
        <p:spPr>
          <a:xfrm>
            <a:off x="4036162" y="5105400"/>
            <a:ext cx="383438" cy="307777"/>
          </a:xfrm>
          <a:prstGeom prst="rect">
            <a:avLst/>
          </a:prstGeom>
          <a:noFill/>
        </p:spPr>
        <p:txBody>
          <a:bodyPr wrap="none" rtlCol="0">
            <a:spAutoFit/>
          </a:bodyPr>
          <a:lstStyle/>
          <a:p>
            <a:r>
              <a:rPr lang="en-US" sz="1400" b="1" dirty="0">
                <a:solidFill>
                  <a:schemeClr val="bg1"/>
                </a:solidFill>
              </a:rPr>
              <a:t>26</a:t>
            </a:r>
          </a:p>
        </p:txBody>
      </p:sp>
      <p:sp>
        <p:nvSpPr>
          <p:cNvPr id="13" name="TextBox 12">
            <a:extLst>
              <a:ext uri="{FF2B5EF4-FFF2-40B4-BE49-F238E27FC236}">
                <a16:creationId xmlns:a16="http://schemas.microsoft.com/office/drawing/2014/main" id="{2DC445D5-F29A-4169-B827-9D2BC57922A2}"/>
              </a:ext>
            </a:extLst>
          </p:cNvPr>
          <p:cNvSpPr txBox="1"/>
          <p:nvPr/>
        </p:nvSpPr>
        <p:spPr>
          <a:xfrm>
            <a:off x="3505200" y="5105400"/>
            <a:ext cx="383438" cy="307777"/>
          </a:xfrm>
          <a:prstGeom prst="rect">
            <a:avLst/>
          </a:prstGeom>
          <a:noFill/>
        </p:spPr>
        <p:txBody>
          <a:bodyPr wrap="none" rtlCol="0">
            <a:spAutoFit/>
          </a:bodyPr>
          <a:lstStyle/>
          <a:p>
            <a:r>
              <a:rPr lang="en-US" sz="1400" b="1" dirty="0">
                <a:solidFill>
                  <a:schemeClr val="bg1"/>
                </a:solidFill>
              </a:rPr>
              <a:t>24</a:t>
            </a:r>
          </a:p>
        </p:txBody>
      </p:sp>
      <p:sp>
        <p:nvSpPr>
          <p:cNvPr id="14" name="TextBox 13">
            <a:extLst>
              <a:ext uri="{FF2B5EF4-FFF2-40B4-BE49-F238E27FC236}">
                <a16:creationId xmlns:a16="http://schemas.microsoft.com/office/drawing/2014/main" id="{B7578410-9E22-4DE0-95C3-B104EA89A71D}"/>
              </a:ext>
            </a:extLst>
          </p:cNvPr>
          <p:cNvSpPr txBox="1"/>
          <p:nvPr/>
        </p:nvSpPr>
        <p:spPr>
          <a:xfrm>
            <a:off x="2971800" y="5105400"/>
            <a:ext cx="383438" cy="307777"/>
          </a:xfrm>
          <a:prstGeom prst="rect">
            <a:avLst/>
          </a:prstGeom>
          <a:noFill/>
        </p:spPr>
        <p:txBody>
          <a:bodyPr wrap="square" rtlCol="0">
            <a:spAutoFit/>
          </a:bodyPr>
          <a:lstStyle/>
          <a:p>
            <a:r>
              <a:rPr lang="en-US" sz="1400" b="1" dirty="0">
                <a:solidFill>
                  <a:schemeClr val="bg1"/>
                </a:solidFill>
              </a:rPr>
              <a:t>21</a:t>
            </a:r>
          </a:p>
        </p:txBody>
      </p:sp>
      <p:sp>
        <p:nvSpPr>
          <p:cNvPr id="15" name="TextBox 14">
            <a:extLst>
              <a:ext uri="{FF2B5EF4-FFF2-40B4-BE49-F238E27FC236}">
                <a16:creationId xmlns:a16="http://schemas.microsoft.com/office/drawing/2014/main" id="{BB8BD50E-9F28-4FE6-B2F2-2F7393510AF3}"/>
              </a:ext>
            </a:extLst>
          </p:cNvPr>
          <p:cNvSpPr txBox="1"/>
          <p:nvPr/>
        </p:nvSpPr>
        <p:spPr>
          <a:xfrm>
            <a:off x="2438400" y="5105400"/>
            <a:ext cx="383438" cy="307777"/>
          </a:xfrm>
          <a:prstGeom prst="rect">
            <a:avLst/>
          </a:prstGeom>
          <a:noFill/>
        </p:spPr>
        <p:txBody>
          <a:bodyPr wrap="none" rtlCol="0">
            <a:spAutoFit/>
          </a:bodyPr>
          <a:lstStyle/>
          <a:p>
            <a:r>
              <a:rPr lang="en-US" sz="1400" b="1" dirty="0">
                <a:solidFill>
                  <a:schemeClr val="bg1"/>
                </a:solidFill>
              </a:rPr>
              <a:t>24</a:t>
            </a:r>
          </a:p>
        </p:txBody>
      </p:sp>
      <p:sp>
        <p:nvSpPr>
          <p:cNvPr id="17" name="TextBox 16">
            <a:extLst>
              <a:ext uri="{FF2B5EF4-FFF2-40B4-BE49-F238E27FC236}">
                <a16:creationId xmlns:a16="http://schemas.microsoft.com/office/drawing/2014/main" id="{9FA11313-3B25-4AD9-95E6-B88C178E0C79}"/>
              </a:ext>
            </a:extLst>
          </p:cNvPr>
          <p:cNvSpPr txBox="1"/>
          <p:nvPr/>
        </p:nvSpPr>
        <p:spPr>
          <a:xfrm>
            <a:off x="1976324" y="5105400"/>
            <a:ext cx="383438" cy="307777"/>
          </a:xfrm>
          <a:prstGeom prst="rect">
            <a:avLst/>
          </a:prstGeom>
          <a:noFill/>
        </p:spPr>
        <p:txBody>
          <a:bodyPr wrap="none" rtlCol="0">
            <a:spAutoFit/>
          </a:bodyPr>
          <a:lstStyle/>
          <a:p>
            <a:r>
              <a:rPr lang="en-US" sz="1400" b="1" dirty="0">
                <a:solidFill>
                  <a:schemeClr val="bg1"/>
                </a:solidFill>
              </a:rPr>
              <a:t>23</a:t>
            </a:r>
          </a:p>
        </p:txBody>
      </p:sp>
      <p:sp>
        <p:nvSpPr>
          <p:cNvPr id="18" name="TextBox 17">
            <a:extLst>
              <a:ext uri="{FF2B5EF4-FFF2-40B4-BE49-F238E27FC236}">
                <a16:creationId xmlns:a16="http://schemas.microsoft.com/office/drawing/2014/main" id="{398FC654-1A8D-4882-AC5F-279AC22CCFF7}"/>
              </a:ext>
            </a:extLst>
          </p:cNvPr>
          <p:cNvSpPr txBox="1"/>
          <p:nvPr/>
        </p:nvSpPr>
        <p:spPr>
          <a:xfrm>
            <a:off x="1435488" y="5102423"/>
            <a:ext cx="383438" cy="307777"/>
          </a:xfrm>
          <a:prstGeom prst="rect">
            <a:avLst/>
          </a:prstGeom>
          <a:noFill/>
        </p:spPr>
        <p:txBody>
          <a:bodyPr wrap="none" rtlCol="0">
            <a:spAutoFit/>
          </a:bodyPr>
          <a:lstStyle/>
          <a:p>
            <a:r>
              <a:rPr lang="en-US" sz="1400" b="1" dirty="0">
                <a:solidFill>
                  <a:schemeClr val="bg1"/>
                </a:solidFill>
              </a:rPr>
              <a:t>20</a:t>
            </a:r>
          </a:p>
        </p:txBody>
      </p:sp>
      <p:sp>
        <p:nvSpPr>
          <p:cNvPr id="19" name="TextBox 18">
            <a:extLst>
              <a:ext uri="{FF2B5EF4-FFF2-40B4-BE49-F238E27FC236}">
                <a16:creationId xmlns:a16="http://schemas.microsoft.com/office/drawing/2014/main" id="{ABDA861B-E428-480D-ABD4-CB057882DA42}"/>
              </a:ext>
            </a:extLst>
          </p:cNvPr>
          <p:cNvSpPr txBox="1"/>
          <p:nvPr/>
        </p:nvSpPr>
        <p:spPr>
          <a:xfrm>
            <a:off x="909524" y="5105400"/>
            <a:ext cx="383438" cy="307777"/>
          </a:xfrm>
          <a:prstGeom prst="rect">
            <a:avLst/>
          </a:prstGeom>
          <a:noFill/>
        </p:spPr>
        <p:txBody>
          <a:bodyPr wrap="none" rtlCol="0">
            <a:spAutoFit/>
          </a:bodyPr>
          <a:lstStyle/>
          <a:p>
            <a:r>
              <a:rPr lang="en-US" sz="1400" b="1" dirty="0">
                <a:solidFill>
                  <a:schemeClr val="bg1"/>
                </a:solidFill>
              </a:rPr>
              <a:t>14</a:t>
            </a:r>
          </a:p>
        </p:txBody>
      </p:sp>
      <p:sp>
        <p:nvSpPr>
          <p:cNvPr id="20" name="TextBox 19">
            <a:extLst>
              <a:ext uri="{FF2B5EF4-FFF2-40B4-BE49-F238E27FC236}">
                <a16:creationId xmlns:a16="http://schemas.microsoft.com/office/drawing/2014/main" id="{14171521-1603-4967-AAE4-CB4CC06D3159}"/>
              </a:ext>
            </a:extLst>
          </p:cNvPr>
          <p:cNvSpPr txBox="1"/>
          <p:nvPr/>
        </p:nvSpPr>
        <p:spPr>
          <a:xfrm>
            <a:off x="8042757" y="5102423"/>
            <a:ext cx="383438" cy="307777"/>
          </a:xfrm>
          <a:prstGeom prst="rect">
            <a:avLst/>
          </a:prstGeom>
          <a:noFill/>
        </p:spPr>
        <p:txBody>
          <a:bodyPr wrap="none" rtlCol="0">
            <a:spAutoFit/>
          </a:bodyPr>
          <a:lstStyle/>
          <a:p>
            <a:r>
              <a:rPr lang="en-US" sz="1400" b="1" dirty="0">
                <a:solidFill>
                  <a:schemeClr val="bg1"/>
                </a:solidFill>
              </a:rPr>
              <a:t>28</a:t>
            </a:r>
          </a:p>
        </p:txBody>
      </p:sp>
      <p:sp>
        <p:nvSpPr>
          <p:cNvPr id="21" name="TextBox 20">
            <a:extLst>
              <a:ext uri="{FF2B5EF4-FFF2-40B4-BE49-F238E27FC236}">
                <a16:creationId xmlns:a16="http://schemas.microsoft.com/office/drawing/2014/main" id="{4E825198-A63C-4552-9D0B-A9D9BCEEE1EE}"/>
              </a:ext>
            </a:extLst>
          </p:cNvPr>
          <p:cNvSpPr txBox="1"/>
          <p:nvPr/>
        </p:nvSpPr>
        <p:spPr>
          <a:xfrm>
            <a:off x="8495081" y="6096000"/>
            <a:ext cx="383438" cy="307777"/>
          </a:xfrm>
          <a:prstGeom prst="rect">
            <a:avLst/>
          </a:prstGeom>
          <a:noFill/>
        </p:spPr>
        <p:txBody>
          <a:bodyPr wrap="none" rtlCol="0">
            <a:spAutoFit/>
          </a:bodyPr>
          <a:lstStyle/>
          <a:p>
            <a:r>
              <a:rPr lang="en-US" sz="1400" b="1" i="1" dirty="0"/>
              <a:t>26</a:t>
            </a:r>
          </a:p>
        </p:txBody>
      </p:sp>
      <p:sp>
        <p:nvSpPr>
          <p:cNvPr id="3" name="TextBox 2">
            <a:extLst>
              <a:ext uri="{FF2B5EF4-FFF2-40B4-BE49-F238E27FC236}">
                <a16:creationId xmlns:a16="http://schemas.microsoft.com/office/drawing/2014/main" id="{1A2E7427-FF4F-479E-BA04-04A2D770E2A4}"/>
              </a:ext>
            </a:extLst>
          </p:cNvPr>
          <p:cNvSpPr txBox="1"/>
          <p:nvPr/>
        </p:nvSpPr>
        <p:spPr>
          <a:xfrm>
            <a:off x="67814" y="-11545"/>
            <a:ext cx="1582484" cy="369332"/>
          </a:xfrm>
          <a:prstGeom prst="rect">
            <a:avLst/>
          </a:prstGeom>
          <a:noFill/>
        </p:spPr>
        <p:txBody>
          <a:bodyPr wrap="none" rtlCol="0">
            <a:spAutoFit/>
          </a:bodyPr>
          <a:lstStyle/>
          <a:p>
            <a:r>
              <a:rPr lang="en-US" dirty="0">
                <a:solidFill>
                  <a:schemeClr val="bg1"/>
                </a:solidFill>
              </a:rPr>
              <a:t>Assignment 1</a:t>
            </a:r>
          </a:p>
        </p:txBody>
      </p:sp>
    </p:spTree>
    <p:extLst>
      <p:ext uri="{BB962C8B-B14F-4D97-AF65-F5344CB8AC3E}">
        <p14:creationId xmlns:p14="http://schemas.microsoft.com/office/powerpoint/2010/main" val="15608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48DB-B390-4581-B5C3-B0F84AEED284}"/>
              </a:ext>
            </a:extLst>
          </p:cNvPr>
          <p:cNvSpPr>
            <a:spLocks noGrp="1"/>
          </p:cNvSpPr>
          <p:nvPr>
            <p:ph type="title"/>
          </p:nvPr>
        </p:nvSpPr>
        <p:spPr>
          <a:xfrm>
            <a:off x="304800" y="152400"/>
            <a:ext cx="8229600" cy="990600"/>
          </a:xfrm>
        </p:spPr>
        <p:txBody>
          <a:bodyPr/>
          <a:lstStyle/>
          <a:p>
            <a:r>
              <a:rPr lang="en-US" dirty="0"/>
              <a:t>Assignment 1 – 2022 O’s Projections</a:t>
            </a:r>
          </a:p>
        </p:txBody>
      </p:sp>
      <p:graphicFrame>
        <p:nvGraphicFramePr>
          <p:cNvPr id="6" name="Content Placeholder 5">
            <a:extLst>
              <a:ext uri="{FF2B5EF4-FFF2-40B4-BE49-F238E27FC236}">
                <a16:creationId xmlns:a16="http://schemas.microsoft.com/office/drawing/2014/main" id="{83B1C4A3-A295-4C8C-AF0D-66CC1509F1D3}"/>
              </a:ext>
            </a:extLst>
          </p:cNvPr>
          <p:cNvGraphicFramePr>
            <a:graphicFrameLocks noGrp="1"/>
          </p:cNvGraphicFramePr>
          <p:nvPr>
            <p:ph idx="1"/>
            <p:extLst>
              <p:ext uri="{D42A27DB-BD31-4B8C-83A1-F6EECF244321}">
                <p14:modId xmlns:p14="http://schemas.microsoft.com/office/powerpoint/2010/main" val="1892112491"/>
              </p:ext>
            </p:extLst>
          </p:nvPr>
        </p:nvGraphicFramePr>
        <p:xfrm>
          <a:off x="76200" y="1143000"/>
          <a:ext cx="8991600" cy="533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7436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0891-9BA1-4A80-AAA2-1CD61747213F}"/>
              </a:ext>
            </a:extLst>
          </p:cNvPr>
          <p:cNvSpPr>
            <a:spLocks noGrp="1"/>
          </p:cNvSpPr>
          <p:nvPr>
            <p:ph type="title"/>
          </p:nvPr>
        </p:nvSpPr>
        <p:spPr>
          <a:xfrm>
            <a:off x="228600" y="76200"/>
            <a:ext cx="8229600" cy="990600"/>
          </a:xfrm>
        </p:spPr>
        <p:txBody>
          <a:bodyPr>
            <a:normAutofit/>
          </a:bodyPr>
          <a:lstStyle/>
          <a:p>
            <a:r>
              <a:rPr lang="en-US" sz="2800" dirty="0"/>
              <a:t>Assignment 1 predictions – last year’s class</a:t>
            </a:r>
          </a:p>
        </p:txBody>
      </p:sp>
      <p:graphicFrame>
        <p:nvGraphicFramePr>
          <p:cNvPr id="7" name="Chart 6">
            <a:extLst>
              <a:ext uri="{FF2B5EF4-FFF2-40B4-BE49-F238E27FC236}">
                <a16:creationId xmlns:a16="http://schemas.microsoft.com/office/drawing/2014/main" id="{ACFCAC06-81C2-49F5-B604-4415BF0A1F50}"/>
              </a:ext>
            </a:extLst>
          </p:cNvPr>
          <p:cNvGraphicFramePr>
            <a:graphicFrameLocks/>
          </p:cNvGraphicFramePr>
          <p:nvPr>
            <p:extLst>
              <p:ext uri="{D42A27DB-BD31-4B8C-83A1-F6EECF244321}">
                <p14:modId xmlns:p14="http://schemas.microsoft.com/office/powerpoint/2010/main" val="3422420853"/>
              </p:ext>
            </p:extLst>
          </p:nvPr>
        </p:nvGraphicFramePr>
        <p:xfrm>
          <a:off x="280986" y="990600"/>
          <a:ext cx="8582027" cy="51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132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266A-B787-49E9-89A1-CE84E1DF061A}"/>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4085C287-807E-409B-B9D2-94195D77C1FF}"/>
              </a:ext>
            </a:extLst>
          </p:cNvPr>
          <p:cNvSpPr>
            <a:spLocks noGrp="1"/>
          </p:cNvSpPr>
          <p:nvPr>
            <p:ph idx="1"/>
          </p:nvPr>
        </p:nvSpPr>
        <p:spPr/>
        <p:txBody>
          <a:bodyPr/>
          <a:lstStyle/>
          <a:p>
            <a:pPr>
              <a:buFont typeface="Wingdings" panose="05000000000000000000" pitchFamily="2" charset="2"/>
              <a:buChar char="ü"/>
            </a:pPr>
            <a:r>
              <a:rPr lang="en-US" dirty="0"/>
              <a:t> </a:t>
            </a:r>
            <a:r>
              <a:rPr lang="en-US" dirty="0">
                <a:solidFill>
                  <a:srgbClr val="0000FF"/>
                </a:solidFill>
              </a:rPr>
              <a:t>Forecast attendance for an MLB team</a:t>
            </a:r>
          </a:p>
          <a:p>
            <a:r>
              <a:rPr lang="en-US" dirty="0"/>
              <a:t>Make dynamic pricing recommendations for an NBA team</a:t>
            </a:r>
          </a:p>
          <a:p>
            <a:r>
              <a:rPr lang="en-US" dirty="0"/>
              <a:t>Create an opening day MLB line-up</a:t>
            </a:r>
          </a:p>
          <a:p>
            <a:r>
              <a:rPr lang="en-US" dirty="0"/>
              <a:t>Recommend MLS players for re-entry draft</a:t>
            </a:r>
          </a:p>
          <a:p>
            <a:endParaRPr lang="en-US" dirty="0"/>
          </a:p>
          <a:p>
            <a:endParaRPr lang="en-US" dirty="0"/>
          </a:p>
          <a:p>
            <a:r>
              <a:rPr lang="en-US" dirty="0"/>
              <a:t>Use Tableau</a:t>
            </a:r>
          </a:p>
        </p:txBody>
      </p:sp>
    </p:spTree>
    <p:extLst>
      <p:ext uri="{BB962C8B-B14F-4D97-AF65-F5344CB8AC3E}">
        <p14:creationId xmlns:p14="http://schemas.microsoft.com/office/powerpoint/2010/main" val="134188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0891-9BA1-4A80-AAA2-1CD61747213F}"/>
              </a:ext>
            </a:extLst>
          </p:cNvPr>
          <p:cNvSpPr>
            <a:spLocks noGrp="1"/>
          </p:cNvSpPr>
          <p:nvPr>
            <p:ph type="title"/>
          </p:nvPr>
        </p:nvSpPr>
        <p:spPr>
          <a:xfrm>
            <a:off x="228600" y="76200"/>
            <a:ext cx="8229600" cy="990600"/>
          </a:xfrm>
        </p:spPr>
        <p:txBody>
          <a:bodyPr>
            <a:normAutofit/>
          </a:bodyPr>
          <a:lstStyle/>
          <a:p>
            <a:r>
              <a:rPr lang="en-US" sz="2800" dirty="0"/>
              <a:t>Assignment 1 predictions – two years ago</a:t>
            </a:r>
          </a:p>
        </p:txBody>
      </p:sp>
      <p:graphicFrame>
        <p:nvGraphicFramePr>
          <p:cNvPr id="8" name="Content Placeholder 7">
            <a:extLst>
              <a:ext uri="{FF2B5EF4-FFF2-40B4-BE49-F238E27FC236}">
                <a16:creationId xmlns:a16="http://schemas.microsoft.com/office/drawing/2014/main" id="{6DF36820-D1BF-486C-87F2-42FA4F54D76F}"/>
              </a:ext>
            </a:extLst>
          </p:cNvPr>
          <p:cNvGraphicFramePr>
            <a:graphicFrameLocks noGrp="1"/>
          </p:cNvGraphicFramePr>
          <p:nvPr>
            <p:ph idx="1"/>
            <p:extLst>
              <p:ext uri="{D42A27DB-BD31-4B8C-83A1-F6EECF244321}">
                <p14:modId xmlns:p14="http://schemas.microsoft.com/office/powerpoint/2010/main" val="3356325485"/>
              </p:ext>
            </p:extLst>
          </p:nvPr>
        </p:nvGraphicFramePr>
        <p:xfrm>
          <a:off x="0" y="838200"/>
          <a:ext cx="9067800" cy="5638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603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99FC-7A6F-478D-9196-A23020354151}"/>
              </a:ext>
            </a:extLst>
          </p:cNvPr>
          <p:cNvSpPr>
            <a:spLocks noGrp="1"/>
          </p:cNvSpPr>
          <p:nvPr>
            <p:ph type="title"/>
          </p:nvPr>
        </p:nvSpPr>
        <p:spPr/>
        <p:txBody>
          <a:bodyPr/>
          <a:lstStyle/>
          <a:p>
            <a:r>
              <a:rPr lang="en-US" dirty="0"/>
              <a:t>Around the Horn</a:t>
            </a:r>
          </a:p>
        </p:txBody>
      </p:sp>
      <p:pic>
        <p:nvPicPr>
          <p:cNvPr id="7" name="Picture 6">
            <a:extLst>
              <a:ext uri="{FF2B5EF4-FFF2-40B4-BE49-F238E27FC236}">
                <a16:creationId xmlns:a16="http://schemas.microsoft.com/office/drawing/2014/main" id="{A91260AB-03CE-4CD2-801E-7BFB4150910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5800" y="1411321"/>
            <a:ext cx="6400800" cy="5038929"/>
          </a:xfrm>
          <a:prstGeom prst="rect">
            <a:avLst/>
          </a:prstGeom>
          <a:ln w="19050">
            <a:solidFill>
              <a:srgbClr val="002060"/>
            </a:solidFill>
          </a:ln>
        </p:spPr>
      </p:pic>
    </p:spTree>
    <p:extLst>
      <p:ext uri="{BB962C8B-B14F-4D97-AF65-F5344CB8AC3E}">
        <p14:creationId xmlns:p14="http://schemas.microsoft.com/office/powerpoint/2010/main" val="926905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1B6D-06AC-420E-A468-9A516DC8B639}"/>
              </a:ext>
            </a:extLst>
          </p:cNvPr>
          <p:cNvSpPr>
            <a:spLocks noGrp="1"/>
          </p:cNvSpPr>
          <p:nvPr>
            <p:ph type="title"/>
          </p:nvPr>
        </p:nvSpPr>
        <p:spPr>
          <a:xfrm>
            <a:off x="114300" y="-290515"/>
            <a:ext cx="8229600" cy="990600"/>
          </a:xfrm>
        </p:spPr>
        <p:txBody>
          <a:bodyPr>
            <a:normAutofit/>
          </a:bodyPr>
          <a:lstStyle/>
          <a:p>
            <a:r>
              <a:rPr lang="en-US" sz="2400" dirty="0">
                <a:solidFill>
                  <a:schemeClr val="bg1"/>
                </a:solidFill>
              </a:rPr>
              <a:t>Assignment #2</a:t>
            </a:r>
          </a:p>
        </p:txBody>
      </p:sp>
      <p:pic>
        <p:nvPicPr>
          <p:cNvPr id="4" name="Picture 3">
            <a:extLst>
              <a:ext uri="{FF2B5EF4-FFF2-40B4-BE49-F238E27FC236}">
                <a16:creationId xmlns:a16="http://schemas.microsoft.com/office/drawing/2014/main" id="{CADB195B-4C81-4449-9401-62107E4CE0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0100" y="450055"/>
            <a:ext cx="6667500" cy="6250784"/>
          </a:xfrm>
          <a:prstGeom prst="rect">
            <a:avLst/>
          </a:prstGeom>
          <a:ln w="19050">
            <a:solidFill>
              <a:srgbClr val="002060"/>
            </a:solidFill>
          </a:ln>
        </p:spPr>
      </p:pic>
    </p:spTree>
    <p:extLst>
      <p:ext uri="{BB962C8B-B14F-4D97-AF65-F5344CB8AC3E}">
        <p14:creationId xmlns:p14="http://schemas.microsoft.com/office/powerpoint/2010/main" val="411353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25923-D140-4557-9A66-EA544776C317}"/>
              </a:ext>
            </a:extLst>
          </p:cNvPr>
          <p:cNvSpPr txBox="1"/>
          <p:nvPr/>
        </p:nvSpPr>
        <p:spPr>
          <a:xfrm>
            <a:off x="152400" y="0"/>
            <a:ext cx="5044971" cy="369332"/>
          </a:xfrm>
          <a:prstGeom prst="rect">
            <a:avLst/>
          </a:prstGeom>
          <a:noFill/>
        </p:spPr>
        <p:txBody>
          <a:bodyPr wrap="none" rtlCol="0">
            <a:spAutoFit/>
          </a:bodyPr>
          <a:lstStyle/>
          <a:p>
            <a:r>
              <a:rPr lang="en-US" dirty="0">
                <a:solidFill>
                  <a:srgbClr val="0000FF"/>
                </a:solidFill>
              </a:rPr>
              <a:t>Gauging Fan Return – </a:t>
            </a:r>
            <a:r>
              <a:rPr lang="en-US" dirty="0" err="1">
                <a:solidFill>
                  <a:srgbClr val="0000FF"/>
                </a:solidFill>
              </a:rPr>
              <a:t>DemandAnalytics</a:t>
            </a:r>
            <a:r>
              <a:rPr lang="en-US" dirty="0">
                <a:solidFill>
                  <a:srgbClr val="0000FF"/>
                </a:solidFill>
              </a:rPr>
              <a:t> (cont.)</a:t>
            </a:r>
          </a:p>
        </p:txBody>
      </p:sp>
      <p:pic>
        <p:nvPicPr>
          <p:cNvPr id="8" name="Picture 7">
            <a:extLst>
              <a:ext uri="{FF2B5EF4-FFF2-40B4-BE49-F238E27FC236}">
                <a16:creationId xmlns:a16="http://schemas.microsoft.com/office/drawing/2014/main" id="{75C36CF1-8CF7-400A-8493-D8D5A1B45FD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609599"/>
            <a:ext cx="4160007" cy="6110011"/>
          </a:xfrm>
          <a:prstGeom prst="rect">
            <a:avLst/>
          </a:prstGeom>
          <a:ln w="15875">
            <a:solidFill>
              <a:srgbClr val="002060"/>
            </a:solidFill>
          </a:ln>
        </p:spPr>
      </p:pic>
      <p:sp>
        <p:nvSpPr>
          <p:cNvPr id="10" name="TextBox 9">
            <a:extLst>
              <a:ext uri="{FF2B5EF4-FFF2-40B4-BE49-F238E27FC236}">
                <a16:creationId xmlns:a16="http://schemas.microsoft.com/office/drawing/2014/main" id="{CB346C74-7C6F-40B0-80C2-7BA0B45D1E3A}"/>
              </a:ext>
            </a:extLst>
          </p:cNvPr>
          <p:cNvSpPr txBox="1"/>
          <p:nvPr/>
        </p:nvSpPr>
        <p:spPr>
          <a:xfrm>
            <a:off x="4876800" y="914400"/>
            <a:ext cx="3733800" cy="4401205"/>
          </a:xfrm>
          <a:prstGeom prst="rect">
            <a:avLst/>
          </a:prstGeom>
          <a:noFill/>
          <a:ln w="19050">
            <a:solidFill>
              <a:schemeClr val="accent1">
                <a:shade val="50000"/>
              </a:schemeClr>
            </a:solidFill>
          </a:ln>
        </p:spPr>
        <p:txBody>
          <a:bodyPr wrap="square">
            <a:spAutoFit/>
          </a:bodyPr>
          <a:lstStyle/>
          <a:p>
            <a:pPr algn="l"/>
            <a:r>
              <a:rPr lang="en-US" sz="1400" b="0" i="0" u="none" strike="noStrike" baseline="0" dirty="0">
                <a:latin typeface="LMRoman10-Regular"/>
              </a:rPr>
              <a:t>Google Trends returns a 0-100 ‘hit’ value for a given search where every search returns at least one 100 value.</a:t>
            </a:r>
          </a:p>
          <a:p>
            <a:pPr algn="l"/>
            <a:r>
              <a:rPr lang="en-US" sz="1400" b="0" i="0" u="none" strike="noStrike" baseline="0" dirty="0">
                <a:latin typeface="LMRoman10-Regular"/>
              </a:rPr>
              <a:t>Because this metric is not in absolute terms, we generate a “ ‘Hit’ index”. This index is normalized such that a 100 indicates the average searches for an “events” benchmark within that DMA since 2004 (the beginning of Google Trends data). This normalization allows for apples-to-apples analysis:</a:t>
            </a:r>
          </a:p>
          <a:p>
            <a:pPr algn="l"/>
            <a:r>
              <a:rPr lang="en-US" sz="1400" b="0" i="0" u="none" strike="noStrike" baseline="0" dirty="0">
                <a:latin typeface="LMRoman10-Regular"/>
              </a:rPr>
              <a:t>1. Over time — many years at a granular (weekly) level of detail.</a:t>
            </a:r>
          </a:p>
          <a:p>
            <a:pPr algn="l"/>
            <a:r>
              <a:rPr lang="en-US" sz="1400" b="0" i="0" u="none" strike="noStrike" baseline="0" dirty="0">
                <a:latin typeface="LMRoman10-Regular"/>
              </a:rPr>
              <a:t>2. Across markets — markets over differing timeframes.</a:t>
            </a:r>
          </a:p>
          <a:p>
            <a:pPr algn="l"/>
            <a:endParaRPr lang="en-US" sz="1400" b="0" i="0" u="none" strike="noStrike" baseline="0" dirty="0">
              <a:latin typeface="LMRoman10-Regular"/>
            </a:endParaRPr>
          </a:p>
          <a:p>
            <a:pPr algn="l"/>
            <a:r>
              <a:rPr lang="en-US" sz="1400" b="0" i="0" u="none" strike="noStrike" baseline="0" dirty="0">
                <a:latin typeface="LMRoman10-Regular"/>
              </a:rPr>
              <a:t>All Google Trends data are current through Sunday 10/25/20. Washington Football Team and Las Vegas</a:t>
            </a:r>
          </a:p>
          <a:p>
            <a:pPr algn="l"/>
            <a:r>
              <a:rPr lang="en-US" sz="1400" b="0" i="0" u="none" strike="noStrike" baseline="0" dirty="0">
                <a:latin typeface="LMRoman10-Regular"/>
              </a:rPr>
              <a:t>Raiders are excluded due to recent name and location changes.</a:t>
            </a:r>
            <a:endParaRPr lang="en-US" sz="1400" dirty="0"/>
          </a:p>
        </p:txBody>
      </p:sp>
    </p:spTree>
    <p:extLst>
      <p:ext uri="{BB962C8B-B14F-4D97-AF65-F5344CB8AC3E}">
        <p14:creationId xmlns:p14="http://schemas.microsoft.com/office/powerpoint/2010/main" val="4094889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FB832F-A501-413D-855D-56822E2F12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533400"/>
            <a:ext cx="3956538" cy="1143000"/>
          </a:xfrm>
          <a:prstGeom prst="rect">
            <a:avLst/>
          </a:prstGeom>
        </p:spPr>
      </p:pic>
      <p:pic>
        <p:nvPicPr>
          <p:cNvPr id="3" name="Picture 2">
            <a:extLst>
              <a:ext uri="{FF2B5EF4-FFF2-40B4-BE49-F238E27FC236}">
                <a16:creationId xmlns:a16="http://schemas.microsoft.com/office/drawing/2014/main" id="{7E0422E5-36CA-4CDB-BD55-F7BAB74393C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47800" y="2057399"/>
            <a:ext cx="5867400" cy="3653287"/>
          </a:xfrm>
          <a:prstGeom prst="rect">
            <a:avLst/>
          </a:prstGeom>
          <a:ln w="19050">
            <a:solidFill>
              <a:schemeClr val="accent1">
                <a:shade val="50000"/>
              </a:schemeClr>
            </a:solidFill>
          </a:ln>
        </p:spPr>
      </p:pic>
      <p:sp>
        <p:nvSpPr>
          <p:cNvPr id="4" name="Action Button: Go Forward or Next 3">
            <a:hlinkClick r:id="rId5" highlightClick="1"/>
            <a:extLst>
              <a:ext uri="{FF2B5EF4-FFF2-40B4-BE49-F238E27FC236}">
                <a16:creationId xmlns:a16="http://schemas.microsoft.com/office/drawing/2014/main" id="{915AF42D-5432-442D-A15F-E4FCA83DDEC2}"/>
              </a:ext>
            </a:extLst>
          </p:cNvPr>
          <p:cNvSpPr/>
          <p:nvPr/>
        </p:nvSpPr>
        <p:spPr>
          <a:xfrm>
            <a:off x="6096000" y="6019800"/>
            <a:ext cx="381000" cy="381000"/>
          </a:xfrm>
          <a:prstGeom prst="actionButtonForwardNex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A21522-594F-421F-9B25-2E6EFC05524C}"/>
              </a:ext>
            </a:extLst>
          </p:cNvPr>
          <p:cNvSpPr txBox="1"/>
          <p:nvPr/>
        </p:nvSpPr>
        <p:spPr>
          <a:xfrm>
            <a:off x="152400" y="0"/>
            <a:ext cx="4891147" cy="369332"/>
          </a:xfrm>
          <a:prstGeom prst="rect">
            <a:avLst/>
          </a:prstGeom>
          <a:noFill/>
        </p:spPr>
        <p:txBody>
          <a:bodyPr wrap="none" rtlCol="0">
            <a:spAutoFit/>
          </a:bodyPr>
          <a:lstStyle/>
          <a:p>
            <a:r>
              <a:rPr lang="en-US" dirty="0">
                <a:solidFill>
                  <a:srgbClr val="0000FF"/>
                </a:solidFill>
              </a:rPr>
              <a:t>Gauging Fan Return – Google Mobility Trends</a:t>
            </a:r>
          </a:p>
        </p:txBody>
      </p:sp>
    </p:spTree>
    <p:extLst>
      <p:ext uri="{BB962C8B-B14F-4D97-AF65-F5344CB8AC3E}">
        <p14:creationId xmlns:p14="http://schemas.microsoft.com/office/powerpoint/2010/main" val="1205727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DD9E64-9264-441F-B3EC-9111B942206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562100"/>
            <a:ext cx="4495800" cy="3924300"/>
          </a:xfrm>
          <a:prstGeom prst="rect">
            <a:avLst/>
          </a:prstGeom>
          <a:ln w="15875">
            <a:solidFill>
              <a:schemeClr val="tx1"/>
            </a:solidFill>
          </a:ln>
        </p:spPr>
      </p:pic>
      <p:pic>
        <p:nvPicPr>
          <p:cNvPr id="3" name="Picture 2">
            <a:extLst>
              <a:ext uri="{FF2B5EF4-FFF2-40B4-BE49-F238E27FC236}">
                <a16:creationId xmlns:a16="http://schemas.microsoft.com/office/drawing/2014/main" id="{5175338E-A28A-4F2A-9584-A3944CBD742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4800" y="1027960"/>
            <a:ext cx="2946400" cy="304800"/>
          </a:xfrm>
          <a:prstGeom prst="rect">
            <a:avLst/>
          </a:prstGeom>
        </p:spPr>
      </p:pic>
      <p:pic>
        <p:nvPicPr>
          <p:cNvPr id="6" name="Picture 5">
            <a:extLst>
              <a:ext uri="{FF2B5EF4-FFF2-40B4-BE49-F238E27FC236}">
                <a16:creationId xmlns:a16="http://schemas.microsoft.com/office/drawing/2014/main" id="{FB99AF19-3EDC-4B38-9B27-6F19AFC968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29200" y="1295400"/>
            <a:ext cx="3733800" cy="4152900"/>
          </a:xfrm>
          <a:prstGeom prst="rect">
            <a:avLst/>
          </a:prstGeom>
          <a:solidFill>
            <a:schemeClr val="bg1"/>
          </a:solidFill>
          <a:ln w="15875">
            <a:solidFill>
              <a:schemeClr val="tx1"/>
            </a:solidFill>
          </a:ln>
        </p:spPr>
      </p:pic>
      <p:sp>
        <p:nvSpPr>
          <p:cNvPr id="8" name="TextBox 7">
            <a:extLst>
              <a:ext uri="{FF2B5EF4-FFF2-40B4-BE49-F238E27FC236}">
                <a16:creationId xmlns:a16="http://schemas.microsoft.com/office/drawing/2014/main" id="{5EADC1D8-0ADF-4900-8039-AEB20FC81764}"/>
              </a:ext>
            </a:extLst>
          </p:cNvPr>
          <p:cNvSpPr txBox="1"/>
          <p:nvPr/>
        </p:nvSpPr>
        <p:spPr>
          <a:xfrm>
            <a:off x="152400" y="0"/>
            <a:ext cx="4891147" cy="369332"/>
          </a:xfrm>
          <a:prstGeom prst="rect">
            <a:avLst/>
          </a:prstGeom>
          <a:noFill/>
        </p:spPr>
        <p:txBody>
          <a:bodyPr wrap="none" rtlCol="0">
            <a:spAutoFit/>
          </a:bodyPr>
          <a:lstStyle/>
          <a:p>
            <a:r>
              <a:rPr lang="en-US" dirty="0">
                <a:solidFill>
                  <a:srgbClr val="0000FF"/>
                </a:solidFill>
              </a:rPr>
              <a:t>Gauging Fan Return – Google Mobility Trends</a:t>
            </a:r>
          </a:p>
        </p:txBody>
      </p:sp>
    </p:spTree>
    <p:extLst>
      <p:ext uri="{BB962C8B-B14F-4D97-AF65-F5344CB8AC3E}">
        <p14:creationId xmlns:p14="http://schemas.microsoft.com/office/powerpoint/2010/main" val="3975299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7E699-BC10-4B1F-BAEF-BB95AF10D607}"/>
              </a:ext>
            </a:extLst>
          </p:cNvPr>
          <p:cNvSpPr txBox="1"/>
          <p:nvPr/>
        </p:nvSpPr>
        <p:spPr>
          <a:xfrm>
            <a:off x="152400" y="0"/>
            <a:ext cx="3185487" cy="369332"/>
          </a:xfrm>
          <a:prstGeom prst="rect">
            <a:avLst/>
          </a:prstGeom>
          <a:noFill/>
        </p:spPr>
        <p:txBody>
          <a:bodyPr wrap="none" rtlCol="0">
            <a:spAutoFit/>
          </a:bodyPr>
          <a:lstStyle/>
          <a:p>
            <a:r>
              <a:rPr lang="en-US" dirty="0">
                <a:solidFill>
                  <a:srgbClr val="0000FF"/>
                </a:solidFill>
              </a:rPr>
              <a:t>Gauging Fan Return – KAGR</a:t>
            </a:r>
          </a:p>
        </p:txBody>
      </p:sp>
      <p:pic>
        <p:nvPicPr>
          <p:cNvPr id="4" name="Picture 3">
            <a:extLst>
              <a:ext uri="{FF2B5EF4-FFF2-40B4-BE49-F238E27FC236}">
                <a16:creationId xmlns:a16="http://schemas.microsoft.com/office/drawing/2014/main" id="{040A5381-5CC8-472C-A080-8B0749DFD5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533400"/>
            <a:ext cx="2302476" cy="2971800"/>
          </a:xfrm>
          <a:prstGeom prst="rect">
            <a:avLst/>
          </a:prstGeom>
        </p:spPr>
      </p:pic>
      <p:pic>
        <p:nvPicPr>
          <p:cNvPr id="6" name="Picture 5">
            <a:extLst>
              <a:ext uri="{FF2B5EF4-FFF2-40B4-BE49-F238E27FC236}">
                <a16:creationId xmlns:a16="http://schemas.microsoft.com/office/drawing/2014/main" id="{B25B65EA-BD18-422C-B988-086303C80F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10000" y="369331"/>
            <a:ext cx="5029200" cy="6259749"/>
          </a:xfrm>
          <a:prstGeom prst="rect">
            <a:avLst/>
          </a:prstGeom>
          <a:ln w="15875">
            <a:solidFill>
              <a:schemeClr val="accent1">
                <a:shade val="50000"/>
              </a:schemeClr>
            </a:solidFill>
          </a:ln>
        </p:spPr>
      </p:pic>
      <p:sp>
        <p:nvSpPr>
          <p:cNvPr id="8" name="TextBox 7">
            <a:extLst>
              <a:ext uri="{FF2B5EF4-FFF2-40B4-BE49-F238E27FC236}">
                <a16:creationId xmlns:a16="http://schemas.microsoft.com/office/drawing/2014/main" id="{B36B357F-4B70-4B41-91A0-17B527035B69}"/>
              </a:ext>
            </a:extLst>
          </p:cNvPr>
          <p:cNvSpPr txBox="1"/>
          <p:nvPr/>
        </p:nvSpPr>
        <p:spPr>
          <a:xfrm>
            <a:off x="121328" y="4114800"/>
            <a:ext cx="3216559" cy="1384995"/>
          </a:xfrm>
          <a:prstGeom prst="rect">
            <a:avLst/>
          </a:prstGeom>
          <a:noFill/>
        </p:spPr>
        <p:txBody>
          <a:bodyPr wrap="square">
            <a:spAutoFit/>
          </a:bodyPr>
          <a:lstStyle/>
          <a:p>
            <a:pPr marL="171450" indent="-171450">
              <a:buFont typeface="Arial" panose="020B0604020202020204" pitchFamily="34" charset="0"/>
              <a:buChar char="•"/>
            </a:pPr>
            <a:r>
              <a:rPr lang="en-US" sz="1400" dirty="0"/>
              <a:t>KAGR – Future of Live Events &amp; Sports Weekly Series: 30 total variables. Econ indicators such as consumer behavior, mobility (Ninth Decimal – look at movement by cell phone signal tracking)</a:t>
            </a:r>
          </a:p>
        </p:txBody>
      </p:sp>
    </p:spTree>
    <p:extLst>
      <p:ext uri="{BB962C8B-B14F-4D97-AF65-F5344CB8AC3E}">
        <p14:creationId xmlns:p14="http://schemas.microsoft.com/office/powerpoint/2010/main" val="1062029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372EA-448E-4830-88FD-F0B57F85E5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609600"/>
            <a:ext cx="3711194" cy="4343400"/>
          </a:xfrm>
          <a:prstGeom prst="rect">
            <a:avLst/>
          </a:prstGeom>
          <a:ln w="15875">
            <a:solidFill>
              <a:schemeClr val="accent1">
                <a:shade val="50000"/>
              </a:schemeClr>
            </a:solidFill>
          </a:ln>
        </p:spPr>
      </p:pic>
      <p:sp>
        <p:nvSpPr>
          <p:cNvPr id="3" name="Action Button: Go to End 2">
            <a:hlinkClick r:id="rId4" highlightClick="1"/>
            <a:extLst>
              <a:ext uri="{FF2B5EF4-FFF2-40B4-BE49-F238E27FC236}">
                <a16:creationId xmlns:a16="http://schemas.microsoft.com/office/drawing/2014/main" id="{50B42F12-C6D9-479D-935B-7DC687683345}"/>
              </a:ext>
            </a:extLst>
          </p:cNvPr>
          <p:cNvSpPr/>
          <p:nvPr/>
        </p:nvSpPr>
        <p:spPr>
          <a:xfrm>
            <a:off x="8279167" y="6248400"/>
            <a:ext cx="381000" cy="457200"/>
          </a:xfrm>
          <a:prstGeom prst="actionButtonEnd">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E9D61B-D61B-4A50-86C7-EF0F0A694A6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24300" y="2285999"/>
            <a:ext cx="5143500" cy="3662795"/>
          </a:xfrm>
          <a:prstGeom prst="rect">
            <a:avLst/>
          </a:prstGeom>
          <a:ln w="15875">
            <a:solidFill>
              <a:schemeClr val="accent1">
                <a:shade val="50000"/>
              </a:schemeClr>
            </a:solidFill>
          </a:ln>
        </p:spPr>
      </p:pic>
      <p:pic>
        <p:nvPicPr>
          <p:cNvPr id="7" name="Picture 6">
            <a:extLst>
              <a:ext uri="{FF2B5EF4-FFF2-40B4-BE49-F238E27FC236}">
                <a16:creationId xmlns:a16="http://schemas.microsoft.com/office/drawing/2014/main" id="{D139ECBD-3134-4EB0-919F-DA0E51B2EA0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15424" y="1795893"/>
            <a:ext cx="4457700" cy="381000"/>
          </a:xfrm>
          <a:prstGeom prst="rect">
            <a:avLst/>
          </a:prstGeom>
        </p:spPr>
      </p:pic>
      <p:sp>
        <p:nvSpPr>
          <p:cNvPr id="9" name="TextBox 8">
            <a:extLst>
              <a:ext uri="{FF2B5EF4-FFF2-40B4-BE49-F238E27FC236}">
                <a16:creationId xmlns:a16="http://schemas.microsoft.com/office/drawing/2014/main" id="{E1BEFAE1-6F86-4D1D-9DA4-D6F98F820D96}"/>
              </a:ext>
            </a:extLst>
          </p:cNvPr>
          <p:cNvSpPr txBox="1"/>
          <p:nvPr/>
        </p:nvSpPr>
        <p:spPr>
          <a:xfrm>
            <a:off x="152400" y="0"/>
            <a:ext cx="3903633" cy="369332"/>
          </a:xfrm>
          <a:prstGeom prst="rect">
            <a:avLst/>
          </a:prstGeom>
          <a:noFill/>
        </p:spPr>
        <p:txBody>
          <a:bodyPr wrap="none" rtlCol="0">
            <a:spAutoFit/>
          </a:bodyPr>
          <a:lstStyle/>
          <a:p>
            <a:r>
              <a:rPr lang="en-US" dirty="0">
                <a:solidFill>
                  <a:srgbClr val="0000FF"/>
                </a:solidFill>
              </a:rPr>
              <a:t>Gauging Fan Return – KAGR (cont.)</a:t>
            </a:r>
          </a:p>
        </p:txBody>
      </p:sp>
    </p:spTree>
    <p:extLst>
      <p:ext uri="{BB962C8B-B14F-4D97-AF65-F5344CB8AC3E}">
        <p14:creationId xmlns:p14="http://schemas.microsoft.com/office/powerpoint/2010/main" val="9030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F3B93-36E1-495A-9919-EFFC726B95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0" y="609599"/>
            <a:ext cx="4419600" cy="4802065"/>
          </a:xfrm>
          <a:prstGeom prst="rect">
            <a:avLst/>
          </a:prstGeom>
        </p:spPr>
      </p:pic>
      <p:pic>
        <p:nvPicPr>
          <p:cNvPr id="7" name="Picture 6">
            <a:extLst>
              <a:ext uri="{FF2B5EF4-FFF2-40B4-BE49-F238E27FC236}">
                <a16:creationId xmlns:a16="http://schemas.microsoft.com/office/drawing/2014/main" id="{66A39DB6-0CF4-464B-B7D0-2FDF708665F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8200" y="5105400"/>
            <a:ext cx="5791200" cy="1447800"/>
          </a:xfrm>
          <a:prstGeom prst="rect">
            <a:avLst/>
          </a:prstGeom>
        </p:spPr>
      </p:pic>
      <p:sp>
        <p:nvSpPr>
          <p:cNvPr id="8" name="TextBox 7">
            <a:extLst>
              <a:ext uri="{FF2B5EF4-FFF2-40B4-BE49-F238E27FC236}">
                <a16:creationId xmlns:a16="http://schemas.microsoft.com/office/drawing/2014/main" id="{93DE542F-AA03-400B-B317-1682CAE854A3}"/>
              </a:ext>
            </a:extLst>
          </p:cNvPr>
          <p:cNvSpPr txBox="1"/>
          <p:nvPr/>
        </p:nvSpPr>
        <p:spPr>
          <a:xfrm>
            <a:off x="152400" y="0"/>
            <a:ext cx="3134191" cy="369332"/>
          </a:xfrm>
          <a:prstGeom prst="rect">
            <a:avLst/>
          </a:prstGeom>
          <a:noFill/>
        </p:spPr>
        <p:txBody>
          <a:bodyPr wrap="none" rtlCol="0">
            <a:spAutoFit/>
          </a:bodyPr>
          <a:lstStyle/>
          <a:p>
            <a:r>
              <a:rPr lang="en-US" dirty="0">
                <a:solidFill>
                  <a:srgbClr val="0000FF"/>
                </a:solidFill>
              </a:rPr>
              <a:t>Sponsorships – gauging ROI</a:t>
            </a:r>
          </a:p>
        </p:txBody>
      </p:sp>
    </p:spTree>
    <p:extLst>
      <p:ext uri="{BB962C8B-B14F-4D97-AF65-F5344CB8AC3E}">
        <p14:creationId xmlns:p14="http://schemas.microsoft.com/office/powerpoint/2010/main" val="3660333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1AADA3-F523-4CAE-9EE0-2E470D40A32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00" y="228600"/>
            <a:ext cx="5867400" cy="5029200"/>
          </a:xfrm>
          <a:prstGeom prst="rect">
            <a:avLst/>
          </a:prstGeom>
        </p:spPr>
      </p:pic>
      <p:pic>
        <p:nvPicPr>
          <p:cNvPr id="5" name="Picture 4">
            <a:extLst>
              <a:ext uri="{FF2B5EF4-FFF2-40B4-BE49-F238E27FC236}">
                <a16:creationId xmlns:a16="http://schemas.microsoft.com/office/drawing/2014/main" id="{F0A3F059-4A69-4E87-A21C-A1AD7D1E98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97511" y="1462166"/>
            <a:ext cx="3200400" cy="1905000"/>
          </a:xfrm>
          <a:prstGeom prst="rect">
            <a:avLst/>
          </a:prstGeom>
        </p:spPr>
      </p:pic>
      <p:sp>
        <p:nvSpPr>
          <p:cNvPr id="2" name="TextBox 1">
            <a:extLst>
              <a:ext uri="{FF2B5EF4-FFF2-40B4-BE49-F238E27FC236}">
                <a16:creationId xmlns:a16="http://schemas.microsoft.com/office/drawing/2014/main" id="{3EF16123-7B94-4582-A88C-6DAB73902110}"/>
              </a:ext>
            </a:extLst>
          </p:cNvPr>
          <p:cNvSpPr txBox="1"/>
          <p:nvPr/>
        </p:nvSpPr>
        <p:spPr>
          <a:xfrm>
            <a:off x="1905000" y="5999713"/>
            <a:ext cx="5295039" cy="400110"/>
          </a:xfrm>
          <a:prstGeom prst="rect">
            <a:avLst/>
          </a:prstGeom>
          <a:noFill/>
          <a:ln>
            <a:solidFill>
              <a:srgbClr val="002060"/>
            </a:solidFill>
          </a:ln>
        </p:spPr>
        <p:txBody>
          <a:bodyPr wrap="none" rtlCol="0">
            <a:spAutoFit/>
          </a:bodyPr>
          <a:lstStyle/>
          <a:p>
            <a:r>
              <a:rPr lang="en-US" sz="2000" b="1" dirty="0">
                <a:solidFill>
                  <a:srgbClr val="0000FF"/>
                </a:solidFill>
              </a:rPr>
              <a:t>Sponsorship: What is it | Role of analytics</a:t>
            </a:r>
          </a:p>
        </p:txBody>
      </p:sp>
    </p:spTree>
    <p:extLst>
      <p:ext uri="{BB962C8B-B14F-4D97-AF65-F5344CB8AC3E}">
        <p14:creationId xmlns:p14="http://schemas.microsoft.com/office/powerpoint/2010/main" val="1901158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266A-B787-49E9-89A1-CE84E1DF061A}"/>
              </a:ext>
            </a:extLst>
          </p:cNvPr>
          <p:cNvSpPr>
            <a:spLocks noGrp="1"/>
          </p:cNvSpPr>
          <p:nvPr>
            <p:ph type="title"/>
          </p:nvPr>
        </p:nvSpPr>
        <p:spPr/>
        <p:txBody>
          <a:bodyPr/>
          <a:lstStyle/>
          <a:p>
            <a:r>
              <a:rPr lang="en-US" dirty="0"/>
              <a:t>Today’s class</a:t>
            </a:r>
          </a:p>
        </p:txBody>
      </p:sp>
      <p:sp>
        <p:nvSpPr>
          <p:cNvPr id="3" name="Content Placeholder 2">
            <a:extLst>
              <a:ext uri="{FF2B5EF4-FFF2-40B4-BE49-F238E27FC236}">
                <a16:creationId xmlns:a16="http://schemas.microsoft.com/office/drawing/2014/main" id="{4085C287-807E-409B-B9D2-94195D77C1FF}"/>
              </a:ext>
            </a:extLst>
          </p:cNvPr>
          <p:cNvSpPr>
            <a:spLocks noGrp="1"/>
          </p:cNvSpPr>
          <p:nvPr>
            <p:ph idx="1"/>
          </p:nvPr>
        </p:nvSpPr>
        <p:spPr/>
        <p:txBody>
          <a:bodyPr/>
          <a:lstStyle/>
          <a:p>
            <a:r>
              <a:rPr lang="en-US" dirty="0"/>
              <a:t>Sports Business trends from the past week</a:t>
            </a:r>
          </a:p>
          <a:p>
            <a:r>
              <a:rPr lang="en-US" dirty="0"/>
              <a:t>Review Assignment 1</a:t>
            </a:r>
          </a:p>
          <a:p>
            <a:r>
              <a:rPr lang="en-US" dirty="0"/>
              <a:t>Discuss Assignment 2 – due Sunday (11:59pm ET)</a:t>
            </a:r>
          </a:p>
          <a:p>
            <a:r>
              <a:rPr lang="en-US" dirty="0"/>
              <a:t>Corporate Partnerships 101</a:t>
            </a:r>
          </a:p>
          <a:p>
            <a:r>
              <a:rPr lang="en-US" dirty="0"/>
              <a:t>Guest Speaker – US Open/USTA</a:t>
            </a:r>
          </a:p>
          <a:p>
            <a:endParaRPr lang="en-US" dirty="0"/>
          </a:p>
        </p:txBody>
      </p:sp>
    </p:spTree>
    <p:extLst>
      <p:ext uri="{BB962C8B-B14F-4D97-AF65-F5344CB8AC3E}">
        <p14:creationId xmlns:p14="http://schemas.microsoft.com/office/powerpoint/2010/main" val="190250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71F60-2205-4D6B-B93E-978153F1B5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67200" y="221876"/>
            <a:ext cx="4038600" cy="6414247"/>
          </a:xfrm>
          <a:prstGeom prst="rect">
            <a:avLst/>
          </a:prstGeom>
        </p:spPr>
      </p:pic>
      <p:sp>
        <p:nvSpPr>
          <p:cNvPr id="6" name="Rectangle 5">
            <a:extLst>
              <a:ext uri="{FF2B5EF4-FFF2-40B4-BE49-F238E27FC236}">
                <a16:creationId xmlns:a16="http://schemas.microsoft.com/office/drawing/2014/main" id="{A5186881-7B7C-4390-94A2-BD217258FB78}"/>
              </a:ext>
            </a:extLst>
          </p:cNvPr>
          <p:cNvSpPr/>
          <p:nvPr/>
        </p:nvSpPr>
        <p:spPr>
          <a:xfrm>
            <a:off x="76200" y="609600"/>
            <a:ext cx="3929409" cy="923330"/>
          </a:xfrm>
          <a:prstGeom prst="rect">
            <a:avLst/>
          </a:prstGeom>
        </p:spPr>
        <p:txBody>
          <a:bodyPr wrap="square">
            <a:spAutoFit/>
          </a:bodyPr>
          <a:lstStyle/>
          <a:p>
            <a:r>
              <a:rPr lang="en-US" b="1" cap="all" dirty="0">
                <a:solidFill>
                  <a:srgbClr val="5349C8"/>
                </a:solidFill>
                <a:latin typeface="Asap Condensed"/>
              </a:rPr>
              <a:t>SPONSORSHIP REVENUE TO GENERATE LARGEST CATEGORY GROWTH RATE IN THE SPORTS INDUSTRY</a:t>
            </a:r>
            <a:endParaRPr lang="en-US" b="1" i="0" cap="all" dirty="0">
              <a:solidFill>
                <a:srgbClr val="5349C8"/>
              </a:solidFill>
              <a:effectLst/>
              <a:latin typeface="Asap Condensed"/>
            </a:endParaRPr>
          </a:p>
        </p:txBody>
      </p:sp>
      <p:sp>
        <p:nvSpPr>
          <p:cNvPr id="2" name="Action Button: Go to End 1">
            <a:hlinkClick r:id="rId4" highlightClick="1"/>
            <a:extLst>
              <a:ext uri="{FF2B5EF4-FFF2-40B4-BE49-F238E27FC236}">
                <a16:creationId xmlns:a16="http://schemas.microsoft.com/office/drawing/2014/main" id="{57981750-9A6B-4492-93ED-AA07C2135CC4}"/>
              </a:ext>
            </a:extLst>
          </p:cNvPr>
          <p:cNvSpPr/>
          <p:nvPr/>
        </p:nvSpPr>
        <p:spPr>
          <a:xfrm>
            <a:off x="8567391" y="6331323"/>
            <a:ext cx="381000" cy="304800"/>
          </a:xfrm>
          <a:prstGeom prst="actionButtonEnd">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741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126FF4-0397-4A66-A61E-5F88B6EA775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533400"/>
            <a:ext cx="8543922" cy="5943600"/>
          </a:xfrm>
          <a:prstGeom prst="rect">
            <a:avLst/>
          </a:prstGeom>
          <a:noFill/>
          <a:ln w="19050">
            <a:solidFill>
              <a:srgbClr val="00B050"/>
            </a:solidFill>
          </a:ln>
        </p:spPr>
      </p:pic>
    </p:spTree>
    <p:extLst>
      <p:ext uri="{BB962C8B-B14F-4D97-AF65-F5344CB8AC3E}">
        <p14:creationId xmlns:p14="http://schemas.microsoft.com/office/powerpoint/2010/main" val="3172301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2400" y="116681"/>
            <a:ext cx="8686800" cy="990600"/>
          </a:xfrm>
        </p:spPr>
        <p:txBody>
          <a:bodyPr>
            <a:normAutofit fontScale="90000"/>
          </a:bodyPr>
          <a:lstStyle/>
          <a:p>
            <a:r>
              <a:rPr lang="en-US" dirty="0"/>
              <a:t>Sponsorship 101 (Promotional Licensing)</a:t>
            </a:r>
          </a:p>
        </p:txBody>
      </p:sp>
      <p:sp>
        <p:nvSpPr>
          <p:cNvPr id="2" name="TextBox 1"/>
          <p:cNvSpPr txBox="1"/>
          <p:nvPr/>
        </p:nvSpPr>
        <p:spPr>
          <a:xfrm>
            <a:off x="228600" y="1107281"/>
            <a:ext cx="8610600" cy="3693319"/>
          </a:xfrm>
          <a:prstGeom prst="rect">
            <a:avLst/>
          </a:prstGeom>
          <a:noFill/>
        </p:spPr>
        <p:txBody>
          <a:bodyPr wrap="square" rtlCol="0">
            <a:spAutoFit/>
          </a:bodyPr>
          <a:lstStyle/>
          <a:p>
            <a:r>
              <a:rPr lang="en-US" b="1" u="sng" dirty="0"/>
              <a:t>Partnership Marketing</a:t>
            </a:r>
          </a:p>
          <a:p>
            <a:r>
              <a:rPr lang="en-US" dirty="0"/>
              <a:t>Acquisition of rights to affiliate or directly associate with a product or event for the purpose of deriving benefits related to that affiliation or association</a:t>
            </a:r>
          </a:p>
          <a:p>
            <a:endParaRPr lang="en-US" dirty="0"/>
          </a:p>
          <a:p>
            <a:r>
              <a:rPr lang="en-US" dirty="0"/>
              <a:t>Usually involves two or more elements of the marketing mix</a:t>
            </a:r>
          </a:p>
          <a:p>
            <a:r>
              <a:rPr lang="en-US" dirty="0"/>
              <a:t>Provides sponsor with:</a:t>
            </a:r>
          </a:p>
          <a:p>
            <a:pPr marL="285750" indent="-285750">
              <a:buFont typeface="Arial" pitchFamily="34" charset="0"/>
              <a:buChar char="•"/>
            </a:pPr>
            <a:r>
              <a:rPr lang="en-US" dirty="0"/>
              <a:t>Association</a:t>
            </a:r>
          </a:p>
          <a:p>
            <a:pPr marL="285750" indent="-285750">
              <a:buFont typeface="Arial" pitchFamily="34" charset="0"/>
              <a:buChar char="•"/>
            </a:pPr>
            <a:r>
              <a:rPr lang="en-US" dirty="0"/>
              <a:t>Recognition value</a:t>
            </a:r>
          </a:p>
          <a:p>
            <a:pPr marL="285750" indent="-285750">
              <a:buFont typeface="Arial" pitchFamily="34" charset="0"/>
              <a:buChar char="•"/>
            </a:pPr>
            <a:r>
              <a:rPr lang="en-US" dirty="0"/>
              <a:t>Exposure</a:t>
            </a:r>
          </a:p>
          <a:p>
            <a:pPr marL="285750" indent="-285750">
              <a:buFont typeface="Arial" pitchFamily="34" charset="0"/>
              <a:buChar char="•"/>
            </a:pPr>
            <a:r>
              <a:rPr lang="en-US" dirty="0"/>
              <a:t>Opportunities to help them achieve their marketing objectives</a:t>
            </a:r>
          </a:p>
          <a:p>
            <a:pPr marL="285750" indent="-285750">
              <a:buFont typeface="Arial" pitchFamily="34" charset="0"/>
              <a:buChar char="•"/>
            </a:pPr>
            <a:endParaRPr lang="en-US" dirty="0"/>
          </a:p>
          <a:p>
            <a:r>
              <a:rPr lang="en-US" dirty="0"/>
              <a:t>End goal: Inform and persuade the customer and influence the purchase decision</a:t>
            </a:r>
          </a:p>
          <a:p>
            <a:endParaRPr lang="en-US"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77075" y="4724400"/>
            <a:ext cx="1838325" cy="18383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38800" y="4724400"/>
            <a:ext cx="1306286" cy="18288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9800" y="4800600"/>
            <a:ext cx="1524000" cy="15240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62400" y="4781550"/>
            <a:ext cx="1445169" cy="1695450"/>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8600" y="4800600"/>
            <a:ext cx="1821933" cy="1666875"/>
          </a:xfrm>
          <a:prstGeom prst="rect">
            <a:avLst/>
          </a:prstGeom>
          <a:noFill/>
          <a:ln w="9525">
            <a:noFill/>
            <a:miter lim="800000"/>
            <a:headEnd/>
            <a:tailEnd/>
          </a:ln>
          <a:effectLst/>
        </p:spPr>
      </p:pic>
    </p:spTree>
    <p:extLst>
      <p:ext uri="{BB962C8B-B14F-4D97-AF65-F5344CB8AC3E}">
        <p14:creationId xmlns:p14="http://schemas.microsoft.com/office/powerpoint/2010/main" val="34251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6200" y="228600"/>
            <a:ext cx="8686800" cy="990600"/>
          </a:xfrm>
        </p:spPr>
        <p:txBody>
          <a:bodyPr>
            <a:normAutofit/>
          </a:bodyPr>
          <a:lstStyle/>
          <a:p>
            <a:r>
              <a:rPr lang="en-US" dirty="0"/>
              <a:t>Sponsorship - history</a:t>
            </a:r>
          </a:p>
        </p:txBody>
      </p:sp>
      <p:sp>
        <p:nvSpPr>
          <p:cNvPr id="2" name="TextBox 1"/>
          <p:cNvSpPr txBox="1"/>
          <p:nvPr/>
        </p:nvSpPr>
        <p:spPr>
          <a:xfrm>
            <a:off x="228600" y="1066800"/>
            <a:ext cx="8458200" cy="646331"/>
          </a:xfrm>
          <a:prstGeom prst="rect">
            <a:avLst/>
          </a:prstGeom>
          <a:noFill/>
        </p:spPr>
        <p:txBody>
          <a:bodyPr wrap="square" rtlCol="0">
            <a:spAutoFit/>
          </a:bodyPr>
          <a:lstStyle/>
          <a:p>
            <a:r>
              <a:rPr lang="en-US" dirty="0"/>
              <a:t>1971: Cigarette ads banned from TV advertising. Tobacco companies forced to redirect massive ad budgets to sports sponsorships</a:t>
            </a:r>
          </a:p>
        </p:txBody>
      </p:sp>
      <p:sp>
        <p:nvSpPr>
          <p:cNvPr id="4" name="AutoShape 2" descr="data:image/jpeg;base64,/9j/4AAQSkZJRgABAQAAAQABAAD/2wBDAAkGBwgHBgkIBwgKCgkLDRYPDQwMDRsUFRAWIB0iIiAdHx8kKDQsJCYxJx8fLT0tMTU3Ojo6Iys/RD84QzQ5Ojf/2wBDAQoKCg0MDRoPDxo3JR8lNzc3Nzc3Nzc3Nzc3Nzc3Nzc3Nzc3Nzc3Nzc3Nzc3Nzc3Nzc3Nzc3Nzc3Nzc3Nzc3Nzf/wAARCADhAOEDASIAAhEBAxEB/8QAHAABAAIDAQEBAAAAAAAAAAAAAAYHAQQFAwgC/8QARRAAAQQCAAMFBQQHBQUJAAAAAQACAwQFEQYSIQcTMUFhFCJRcZEjMoGhFUJSYoKisSQzcpLBFidD0fA0U1Rjg5Oj0+H/xAAaAQEAAgMBAAAAAAAAAAAAAAAAAgMBBAUG/8QANBEAAgIBAwEFBwIFBQAAAAAAAAECAxEEITESBRNBUYEiMmFxkaHBI/AUQtHh8RUkM0Ox/9oADAMBAAIRAxEAPwC8UREAREQBERAERNoAiIgCIiAIiIAiIgCIiAIiIAiIgCIiAIiIAiIgCLCIDKIiAIiIAiIgCIiAIiIAiIgCIiAIiIAiIgCIiAIiIAiIgCIiAIiIAiIgCIiAIiIAiIgCIiAIiIAiIgCIiAIiIAiIgCIiAIiIAiIgCIiAIiIDCLKIAiIgCIiAIiIAiwsoAiwiAyiwiAyiwm0BlFjaygCIsbQGUREAREQBERAEREAREQBERAERflzg0EkgAeJKAztfmWaOGMyTPbGweLnu0AoHxL2gsge+thGtleOjrD+rAf3R5/Pw+agGQyV3JS95ftSzu8ud3QfIeAWjdroQeI7s7uj7B1F6U7H0r7/Qty9xrgaZIN0TOH6sDS/8/D81xbPaZSadVsfYk9ZHtZ/TapnLcR1KBdHH9vOPFrT0b8ysYzCcdcU8r8bj54KzuolI7lmviHO0T+G1GE9VbusRRbdR2VpH0ybnL4Mt5naDlLbuWhg+8P7pfJ/QLbizvGc/VmBhjB/7wFv9XBQbH9jPEtlgGZ4pMLfNkLpJv6loXcq9heEaAbuYys7vPlexgP8AKT+avVNn8039jnz1mm/66Evm2/yiTOyXGUcL5psbjWxxtLnF0vgANnwcV4V+JOJZX0GDF0y+6wyxN7xzTyAbPN+z81pV+yThvGywzVRdfO14Le9skgepAA2todn2IgjmbXffjayTvIy248OL/PZ3vl/d8FXOXQ8dTKXdGe/RFfX+p5Scb5aPHPuOxUfdvn7mFzZN9R49PF3z6Lyt8e5GB11px7mGrCQ7cfNqbXKASDoDnP0XQfwfHG97YshkGhzecbn5m1368YmkEN668io5xdjrFeWpRr2zzXn7kiLAeYh2muLvHxc7p4eapeplnCzn9/ku01Nd1qi0sevH+D8M4+4knGNrVm0TcsuIkDq7gG8zuVgA5vgCd+oUt4kyGdxt3EVaNqvM+9Y7p5kr/caNbI071UU4Hqy5Diz2iy+KSKlHvnjaWt90BjNAk6Hn4+Sn1tkNm1j8y7rVqVppw7X7TW6/l5ls0SnOLbZLXQpptjGK8Mv5vhGhjruZv8Q5KlHbgFGiGMM3s/vOlIBI8daAWnNk+JpeLZMPjrFI1q8bJLFiaudsDhvoA4bPhpbeFsfoyfG4t4ByOQMt24D4s2C4/wAxDR6NK1MXZo2MnxVHYusqzzz9yHue1pDAzkBbvz2HfkrW+Fk1Yr3njZL8pZOpes3/ANE3LWKy1S1NBG5zW901zS4DeiQ7zX6w02WMEcecyNCLIydfZoGAFoPgOriSfl/+rgVOFDisniosdlLEmPnkMk0Peaa8NAcDpvRwOgOvoozJZyVji27xHjK3fvje4RvdEXtZHotaTrWvdG/xKsqjKedsYI2xjHaDTXngmGKzmfu8ZZDCSCo2tSHM+wyMkkOALBregTvr8ivZ+cyh45Zw9A6F0DavtE05i95nj0A3rx5fqtfAvlxgpNmDXZbO2jZsu5fuRgb8PIa00D94/BdDF0HzZ3iLJxuDJpXNqwSEb5QyMbOv8R/JWMoN21asOo25cbk6c08DC7lcGloIBOnaPTwKj3ZvxblOKp7j7kNeOtXa0AxtIJe7fTx+AP1C0b+KbwXwjbx0L5LFvKPLHWGx8oaNAHZ3093m18SVIOzfENxXDMXu6ksuM7/x6N/ID6pj2cjwJSiIoGAiIgCIiAIiIAoH2nZuStBFiqzy107eeYg9eTeg38Tv6KeKl+P74ucYZCAdDTEcJ9dsD9/zH6LV1snGl4Ot2JVC3WxU/DL+hH1omlluI8q3A8Ps+3c3mszk6bAz4k+X9T4BbyuDs9wEGDwEb2BrrV4+02JR4uc7qB8mggD8fiudoKlOzMvA9J2/q50adRhs5behzOC+y3AcMsjmlhbkMiOps2Gghp/cb4N+fU+qnQWvkJ31KFixFC+d8UTntijG3SEDYaB8T4Khm8a8VGv38/EFuNwB7xgghHK4dCNGPfQ7C69lka8ZPHabS2ahtQ8N92fQKL59i4t41jsWa+QzGRqzxPGoZa0THBpG2kgx+JC/J4x4y9pgJzORZTnY/up31Yg2VzTpwae70QPMqLvgm15Fq7PucYy29rZbl03ciI8pYc7fc4+qZZOnQud4D6D81pQ2ZHvxNOQuEk7TbnJ37rfEb/oqhl4w4tDmOlzdyPH2Y3tbZkgiYJXNI2I38g6j4j10rP7Kr+Rv8PS2MvYfYYbDm1J59c8kWm7O/Mc3MAfRV9MLJcfH9/QjZTOqHU2ucbM8LGdkkrT2mNk3Zsd3E3R3yjqf6tH1UTzmUldxFlLTSXR4uv3ETt+Mv3Br+Jz3fwq4LFuhVY11metC0nTTI9rRv02vQQVnN2IonNf12Ggh3qsLSxTyKdX3bzj9/wCCocFk4cR2e5a17REMjdJhhhEg7wN+6Drex4uP0Vj1crhTiq9aXKUAGxMa5pss8gOh6+i3mPxUlp1ZjqTrDfGJpYXj8PFfm9LicfTlt3fZIa8TS58j2tAaFfCHQsFd93fScny2RzA8dY3LZq5FJDXqRVwRFcmnaDMObQ1sDWx18VxLuI4b4joVbdTM08dPI58lgyuaXyOJ67DnDXXfh8V+uDuLMhxJxW6o6hjosYIpJy01yJmM3yxgu5tcx3s9PIqfW34qmGm4aUHN93vSxm/ltYwpx33RNzlp7PZzF7EZr8QYS7fuUqmUgrNqUvZq88hDWbd0c5pJAdrlYvHHv4fxVE4QZynO647cj2ysaBEAA4E8xA2Njx373h0KmIr0JY2yCCs+MjYdyNIPyK/JqY0DZr1dDx+zarVlLBrSab2Itiu0LGZDiCzjQasNaHn5bUlpoD+UgdARrrvp18Fye0HP46GpRx2PyFeT2iy+aV0U7SNk9ASD06v3/Cp3VZiLjXOqMozhp04xBj9H10vf9H0v/B1//ab/AMkIld8X5Knau8P8P4y5DYB03cUoeNnTBvR+HMVZULGRRMijGmMaGtHwAVe8fcVR4S0MXga9VmRDQ+ayYWn2Zp8AB5vI69egHU72AoDDxPxNG9liHOZNvftcY5LDQ6KVoPK4sDm8p0T4jwOlVPURi+l+Bu06G66CksLPGXjPyPoRFEuzW7krvC0N7NX32prUj5InSBjS2LemD3QB1A5v4lKu9j/bb9QrEzTaw8H7RfjvWftt6+q8bF+nWLBZtQRGQ6YJJGt5vls9VkwbKLAO1lAEREAVCdrMEmA7QBkpAfYMvCzmf5NkYA0/QBp/iV9qO8dcK1eL8BNjbJ5JPv15tbMUg8D8vIj4FQnBTi4vxLqLp0WKyHKKYBBAIIIPUEeauHs9yjMhw/FCXfb1B3Tx56H3T9P6FfPUdjIcKZOXBcRQvidCdNeevKPIg+bT5FTfhnOy4W/HdquEkThqRgPSRn/XgVyYKWkt9rhnr9RKvtjR/pe/HfHx8vUvC3O2tVmsSfcijc93yA3/AKL5opTwQsx02QP2Jmiln+Lmg948fMgEfMq8OLc5WtdneXyFGUPZJTfG34tc8cuiPI7cFRV6EOkrgtLo4CZOUDZc4dGAeuyt3UTTcMfM4nZtMlC7Ozxj5Z5+htWshNZkvZG4d2pXOsT6OwHEbDR6AaA9AFu04JuJMnisTScRG2COjA9v6kbBueX8Xc5B8/cXBjrzy4yWKXpNZmcJCDvXvaP5BWVwNXZw5whleMJYwJDAYsewj9QHTdf45NfgGqumPVKSfnv6f3NrWTVdVcorhYj6+Povuyvr+OgpzZGKSvVsPr2JImGNu2vIdoNGxvofdHyXS4gwLcRmBi7fs1gVKVdgLQT3R5SXNO/Mu5n9P2wt3gfGtu8T42Cw/cFPd61I7w1H1BPzkLT+BWlK6fijNktLhNmrumnzZG86H+WIfkmXKDa/mexlRjC+KkliuOXty8HNixsUD43SUY2NtQizEX6LjG5xDSW690HlJA8x1PipIzP36vBuNwNSxJDHYE1iR7CWubXdK9scbT4gO5XHp+roea52Yndm8zZdjgG+22W1KLR0DYwRFFr00Ob8StjKSnO56CDhnFSvhrUjXaGzNJmigOmva3Q6kO+7vr0118crq9twfwX5IScH3Mblt7z24T49DQfg44sHi8sH0nR3ppI2w126lruaCfeeD97QOx01seK0IcP7LYrXXtrmO9CZ4Ig080LA8sa49Ne9yuI15BewZVbagvPqRWe6lBkrzM92Ub5XNc0/rdSAfEFbvFeQhlyGSt1AyKrG8VabWj3WRR/Zs0PhsF34qLacG47N7Y+JZGEoXxjZhqOZZ23Xgj3q42xSpUOLXCnr2l0dCJ4cZJZG8wa8+XI0hz/XlA81zrMc1ySe9Z5bb2zRxz2LR5pJHycxDR08mtc4joAAAB1Xb4my2NvS42jhbPfYvD0m12Scjm7kP3zogHemt+pWhY1FjsXT6B5jdkbPX/iT6EYP+GFrf86zPCzFcRX3IUdc3Cx+/Y/pFcmInWhwzlqUE0bMc23Te6s/envcZAWsA6DfK1x8vc9VzZMZC9s00FCN7KbGyTHo1rQ9wY0Hp1cSdBvoT5LpSAx4zH1zsOsudkpQfg4d1AD/AANe7/1F7SfYcO0IP+Lk7D8jL00e5Z9lAD6E870ec7v3Vv8AMzHDTcEv1J7bLZLlnc7Ka7m8bt9kaI42UpXWAwaDmlzAwHXrsj5FXBmcjDiMTbyNn+6rQulcB4nQ3oep8PxUH7Gsb3eKvZd4969P3cR/8qLbR9XF5+i9e2K+YcFTxzT1u2hzj4sjHOf5gz6rZrzXSm/I5eqxqda4w8Xj8FY1a1viHMQVJnuN3LWv7RI3xaHbdIR6NYCB8gpnx/wrxBls3FBhcW1mOr046laXvo2sjBPvO5d82gOUdB+qtDs3FenczXEd7/s+Jp8jd+b3+87XrytaP4ly8fxDn3QZa/ay91/JV7oROmPdizYdysAb8GN53fwhVVJdHt8y3NvVym733PFeIr12+pFW46vHSbA1lZ8hf3Ec/L7r9u5Q/r10fvfJft+NhrMsQMjr3JY5nwwyxt5hM7m5W635E6AXSp1IXxXpn7bDjKJfFrzsP+zgb9S4/wAK16dluNyuMDHR7qu9oAk6hxj8Onn16/gqOp4Tfi8+hvquPXJRSzBKPCxl43N7iXCR4rOSYyya9hlKrBGxwBPdgM6tOx4k7edftrQ/RTaor+00oWNuVxaia4czhG5zg3mBHu70SAPI/FbkffcTZmFttwZNmro73R1yMedkDfwjGh8gtjiW87M569YxzQ72iZtSgxvgWt1HHr0J278VmftqUk+XhEKP0ZV1tL2YuUnhfQtvsqkmk4Expne5+u8bGXHZ7sSODB/lAHyUtWjhcdHicRTx0H93VgZC0/HlGt/j4reXRWyPMyeW2ERFkwEREBGeOOCcVxlj+4yDDHZjB7i1GPfiP+rfiD+R6r57zuC4k7PLvdXYu+oPd9nM3Zik+R/Vd6H819VLxt1K92tJWuQRzwSDlfFK0Oa4fAg+KjKEZrElsWVW2UzU63ho+ZoOIDkcbJVoOn+2fGbNVo2XNa4O3rz0WjqpBwfjrOUyE1yKnM9uLrvtsiczTppwD3TAPP3ve+bR8V3OLOxSIznIcG3HUbLDztrSPPID+48e838d/MLsdlEWWjuX4OJ8a6nl6zWt75rOVlqJ3mde44gt+8349VrR0yhJOPCOnZ2rK6ucZ7SkluvHHmQfD8H529LSxkuKyFSKQtjmszQ8ojYB77t/HQOvUhSftDgz1nIsw2MxWROCpxQiKKtXBjke0bB346b7oA3rbVbYCaVqpjGLS8TVnrrbLIzkk+nheB87xYni6tPZbTxOZgrXKxgtBlVpMjevugkEge87eiEGF4ngtQT0cNmK8jA9heyqNta5padb3o6OtjqNlfRGgmgsdxFY3exJ9o2PrzFe1zt/c+cpcFxTXbXkxWEy0FiA/ZPFX7gLS0nrvryk689r3o1eIsDcrW6WLyVOeFjo4j7GZtsIAIcxu9eA8deAKl3aXxbYku2sRRsSV6NNv9tlhdyvlfy8xYCOoaARvXUk68AdxPIcNX8Ayhat1IaRuA9xNTsHvYncvNpzgBokb8CR0K15dENo5fT9jpVO6/ErHFd5sk098fLg7fDPA2by00uRycMtZjC+eMWxyy2rJ25rnN/VaHkOO9b0BrSjEXDOZtPq4+PC5H2mFzfs5K7mRhwGgXSEcvLvrsHr5bVj9lTK2J4fymav2u4qy2SxsliY8rY4/d3tx838/wA+ikmP484ayF2OnWyQ76V3LF3kMkbZHeQa5zQCT8+quVUJRi+PE0pau+uyxLD8ONkl5FR5/gbI8PSTVBVuXKlhgd7VWhdJt5YBJsNBLTzBxGxrRCxX4U4hy1S5Zkx97umxuklkni7uWyQ3TY42aB66a3egGt8PgrjyHGnDeNuS072Yqw2YTyyRucdtOt6PT1Wo3tE4SdK6P9MwtABPeuje2M68g8t5SfQFS7iHVn7Fa11/dqKXCxnG+Cop8LxJZMj7mGy8tiVga54qBnQNDQGgaAAAGgAsMwvE8scTruGzEszII4A41QAxjBprWgaGh1XhncmziLiiyxtoWL9m6YKE+yI4ml2oix3g0Acp6dSd+avXL8S4fh5kMWXyLGTuYCGBpfI/y5uRoJ1vz0q1VGfVnPP1Nmertp7vp6W8bJJ7Z8PmaPZpQyGN4NoVsqJGTtDuWKRjWuij5jyNOgOvLonfXZK4/azhL+Rr469j60ln2N0jZYYhzP5XhvvAeJ0WDoOvX0UswPEOJz8Uj8TcbP3RAkYWuY9m/DbXAEb+S5+R484Zx1x9Szk2maM8sghiklEZ+DixpAPzK2JKMo4fBzap2V2qcV7SeSncfh+Ici1+Nx9DKOrzTiaSGaF0EHeAABz3OaPANB1s+HQbUs4q4Mt4bhHG16EM158Vx1nIPgjLnPe6MtDg0deVu+UAdQNeqn+P4u4eyd9lDH5epZtPBc2OJ/MSANn08F21CNMVHGfgXWa6yVinhLDzhLx82fOUeEzkr+8gweZkryOD3f2d7WF7QQ08p0SQCRs+GzpaWW4bstElnMY+3VDzFFXFhnIXScxLiPPlEbX7HhtzV9NaVRcU8H8W5jiO9f8AZq8sDpSKrX3iBHGAGjTdaaTrZ+ardPQswy3jBsw1zvl0XYjFvL2K4tz1pbfszzO2SIc24Wk9CNEdAfIj6qWdnPsTOKKlnKRugghaRTa8ADvSNBzh5AAkD1O+nRdXEdml+ODKXcw1ledkQdTZDYMjefqXkjoPeDWt/PyCjXiFo2uWncXg7uljX2lG2Ll4428vD9/A+iAsqJ9nebflMQ6vZfzWKhDC4+LmH7p/Ij8FLF1a5qyKkvE8lqKJae2VU+UERFMpCIiAIiIAsaWUQBERAFhxAaSSAAOpKyoj2o3zS4Qswsdyy33Nps18Hn3/AOQPWG0llkoQc5KK5ZWPE1f2TijLVpnMeLFh9mJwIIkjkO+nyO2n5eoX4qvv5eXD8P2cnHBThmcKc80JlLHubytid7w93qQ0+RIHwXa4D4YxGZwmfhnbHWmjsxuinjAa6tqIFrx6bL976EbBUOFuU0qtlg+35o5mhvxYe8JHpphPyXNacbFOPuz5R6iM4WaedNm06eJL4HW4mttrxsxcUhmx2AjMEQA0J7DR9rKR8eYlo+HX4rkXWtFa6yvbdcYGMbHMPB8vI3mLNAe6JDpvn0XQwVB+RvY7HyWzX7/nksWeUEsa1jnvd16dT8fitbClwz8Nye6Z8XVM18MfE1r3xQ7fGSR5ucI+n7yJStfU/F7fJeRmUoaSHdrLcYtteDcvFvP4NnNf2LL5w9/JZay1JtzwOZ8mh3g6AdOcuaPQBc+1isqMRO+ajcgfByvsSWYXMZG8OAaxvMNEl5aAG76dV2OE8fJlOIMPSsbe6Sf2q0SN75PtH7+b+Ufipv2wX9sxWJaf72V1qUb/AFYxpo/Fzwf4VmEYyjK5+f8A4V23W1zq0MOelJ/DPP2INibDKeWjv2G97HjIX3XM8O8kGo4m/jJI36LnW7JltTzZO+5tueKWxNM3780gb7kbNg6BcWgDya0rZLHNxjJSCBevlrT5GOsz/wC2X+QLMtJ7+H7WTbffBMbzaVSARtcJCGtdI52+ugC7w/Z9VCKaUYeSyy+2UJSsvbeZSUItbvbnHHJrMyd7GXWsozOjnt1XVZpmHRa1zmkkfA6a/XwJXpBHjYaWUN29LQkrVO8xsbABFNIA4lrjo7J00BvTezrZ8ORFcvtoZiEyVpfuP9odAeZpiLi3k04AdS/e97BUlzmFuYW4MflWwyiaMyQzRdY52AgHoerSNjYO/HoSjzCMX7yXPqIuF9k4puE5v2X5qO2NvivUkvZBTZczV7KMDTDVgFeItHTnkPM/XqA1v+ZW0oj2XWbNrg+s6090gjllihkedl0bHlrdnz0BrfopcujVFRgkjzWstlbfKc+chEWpksjUxlY2L07IYx5uPj6AeZU20llmvGLk8RWWa/Et6PHYO7ZkI6ROa0fFxGgPqVRIGhpSPjDiiXPziOIOjpRHcbD4uP7Tv+XkoxZsQ1YXTWJGsjb4kriau7vrEo+B7vsbRPRadzt2b3fwR2OEs2/EcZYaJr9R35XVpW/tBw936O5fzV6hfM3ZzDY4r7SsfPExwqY93tDj+w1vUb9S7X/QX0yurpq3XUovk8n2pqY6nVyshx/QIiK854REQBERAEREAREQBQbtH4dznENnGtxQp+z1hI5/tEzm/aOAaDoNO9Dm+H3lOUWJRUlhk67JVzU48oo+52e8SssOhOOr3ARyGxFbEbJG76c7To/hpwUw4b7OmVadx+bmZNdt1pKwEI9ytG9unchPi4+biB8AAN7sBFVCiEHlI2btfqLo9M3s+dks/PzKRtdnnEzZW1jSrWmt21tllzu2vaRo8w+8AR4t0R815Zjsy4igdHZiqUco9jSXMjsmMg9NNa1wA03R676l3gNAK80RaeuPCJT7S1M2nJ8fBb44z5+p894evarcQ0JuIT/s2a03OJrjZBza6hodyiNwLg3e3+S67OD+J8rLZykT8RkZLMjnumhyJcHAuJDW+6QAN9BtXW9rXtLXNBaehBGwVwbfBPDlmbv/ANFQV5/HvqZdXk3/AIoy0p/D19HRjYf6jqO+77K6vPC/oVc7gvL1MPzSY2wzIx25JWxxnvYXROa0Foc3ZB5m82+XWyfmudQwFie3rIvZhoy495NYL3PbvXMWM1yhx0OpI8BvetK2/wDZW7XB/RnFOZr/AAZYfHab/wDI0u/mX5fR41rt1BmcNdHwtY98Z+rJCPyUJaZN5La+05xg4Y5edsc+aynj0KsscOvFm6KF7ACkXnuYn3iHPiADGtO2dDyjZJJ67+O1+sdgLF6y39J5enRgawRunlyIszNjHg2MbIaPhs6HjoqxJmcZAHv+HuGbnqyy9u/wdH/quZOeKOv+7fDyH4tvxf6tCw9O287fcnDtFKKjl7ce7lfJ4JFT4i4Xw+Pgo078LK9eMRxsjDnaA+Q6rVt9o2FhB7htmwfLTOUfVxUWsHjQ9K3ZthWHyL7Ebx+TgufPR7VLI1WwGBxw8nQxwEj/ADOcptXvhpehRGehju4Sfql+Ds3+0TJ2w5mMpxwD9rRlcP8AQfRQHMcTQyzulyeT76YdOry8j0AHgupb7Me0XPDWYzlYRHxifaeWD+BjeVbmM7AGAtdlc85w82Va+v5nE/0VMtJKz/km2btfa9enX+3pUX5vdle3eMIwC2jXc4/ty9B9Av3w9wlxRx7aZJFE9tTfvWpgWQsHny/tH0G/VXxgeyrhHCubIzGi5M3wluu73+X7v5KaMY1jQ1gDWtGgANABX1aeur3UaOq7R1Oq2slt5eBHeB+DsdwbifYseDJNIQ6xZeNOmd/oB5Dy+eyZIiK40TCLKIAiIgCIiAIiIAiLCAyiIgCIiAIiIAiIgCIiAIiIAiIgCIiAIiIAiIgCIiAIiIAiIgCIiAIiIAiIgCIiAIiIAiIgCIiAIiIAiIgCIiAIiIAiIgCIiAIiIAiIgCIiAIiIAiIgCIiAIiIAiIgCIiAIiIAiIgCIiAIiIAiIgCIiAIiIAiIgCIiAIiIAiIgCIiAIiIAiIgCIiAIiIAiIgCIiAIiIAiIgCIiAIiIAiIgCIiAIiIAiIgMBZREAREQBERAFgoiALKIgCIiAIiIAiIgCIiAIiID/2Q=="/>
          <p:cNvSpPr>
            <a:spLocks noChangeAspect="1" noChangeArrowheads="1"/>
          </p:cNvSpPr>
          <p:nvPr/>
        </p:nvSpPr>
        <p:spPr bwMode="auto">
          <a:xfrm>
            <a:off x="0"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 y="19812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t2.gstatic.com/images?q=tbn:ANd9GcSsSsr_VI5cl8CahTstMrCC9OFs0KQhVJpKxydmjtRxMeH9nEJ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150" y="3656777"/>
            <a:ext cx="3409950" cy="1343026"/>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http://t1.gstatic.com/images?q=tbn:ANd9GcQKuR6CzqEwr0qgperq8PT-1rzHIp3AAhMfnAiFRh_lzg54zWMJd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5800" y="1952625"/>
            <a:ext cx="185737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t3.gstatic.com/images?q=tbn:ANd9GcRSWEy3Kq6cG6i5gpPdJ1uQsY4ZCd5KNcKiNP03rReAaWpqaJPsOA"/>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553200" y="1787688"/>
            <a:ext cx="1885950" cy="241935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http://t0.gstatic.com/images?q=tbn:ANd9GcS6Grz6vjuKZmCcwS-53tAke1LlvWgTxwTio_rsjB7tPSU4lu4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90188" y="4314825"/>
            <a:ext cx="1914525"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 y="5380803"/>
            <a:ext cx="2634054" cy="1200329"/>
          </a:xfrm>
          <a:prstGeom prst="rect">
            <a:avLst/>
          </a:prstGeom>
          <a:noFill/>
        </p:spPr>
        <p:txBody>
          <a:bodyPr wrap="none" rtlCol="0">
            <a:spAutoFit/>
          </a:bodyPr>
          <a:lstStyle/>
          <a:p>
            <a:r>
              <a:rPr lang="en-US" u="sng" dirty="0"/>
              <a:t>Other sponsors:</a:t>
            </a:r>
          </a:p>
          <a:p>
            <a:r>
              <a:rPr lang="en-US" dirty="0"/>
              <a:t>Nextel Cup: ’03-’07</a:t>
            </a:r>
          </a:p>
          <a:p>
            <a:r>
              <a:rPr lang="en-US" dirty="0"/>
              <a:t>Sprint Cup: ‘07-’16</a:t>
            </a:r>
          </a:p>
          <a:p>
            <a:r>
              <a:rPr lang="en-US" dirty="0"/>
              <a:t>Monster Energy: ‘17-’19</a:t>
            </a:r>
          </a:p>
        </p:txBody>
      </p:sp>
      <p:sp>
        <p:nvSpPr>
          <p:cNvPr id="11" name="TextBox 10"/>
          <p:cNvSpPr txBox="1"/>
          <p:nvPr/>
        </p:nvSpPr>
        <p:spPr>
          <a:xfrm>
            <a:off x="4454083" y="4563070"/>
            <a:ext cx="2403917" cy="1754326"/>
          </a:xfrm>
          <a:prstGeom prst="rect">
            <a:avLst/>
          </a:prstGeom>
          <a:noFill/>
        </p:spPr>
        <p:txBody>
          <a:bodyPr wrap="square" rtlCol="0">
            <a:spAutoFit/>
          </a:bodyPr>
          <a:lstStyle/>
          <a:p>
            <a:r>
              <a:rPr lang="en-US" dirty="0"/>
              <a:t>1970s</a:t>
            </a:r>
          </a:p>
          <a:p>
            <a:r>
              <a:rPr lang="en-US" dirty="0"/>
              <a:t>Correct inequality in prize money between men &amp; women</a:t>
            </a:r>
          </a:p>
          <a:p>
            <a:endParaRPr lang="en-US" dirty="0"/>
          </a:p>
          <a:p>
            <a:r>
              <a:rPr lang="en-US" dirty="0"/>
              <a:t>Precursor to WTA</a:t>
            </a:r>
          </a:p>
        </p:txBody>
      </p:sp>
    </p:spTree>
    <p:extLst>
      <p:ext uri="{BB962C8B-B14F-4D97-AF65-F5344CB8AC3E}">
        <p14:creationId xmlns:p14="http://schemas.microsoft.com/office/powerpoint/2010/main" val="665467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8229600" cy="990600"/>
          </a:xfrm>
        </p:spPr>
        <p:txBody>
          <a:bodyPr>
            <a:normAutofit fontScale="90000"/>
          </a:bodyPr>
          <a:lstStyle/>
          <a:p>
            <a:r>
              <a:rPr lang="en-US" dirty="0"/>
              <a:t>1984 Olympics – Birth of the modern sponsorship Olympiad</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67525" y="1383242"/>
            <a:ext cx="2047875" cy="250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 y="3886200"/>
            <a:ext cx="400778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591270"/>
            <a:ext cx="5269391" cy="1477328"/>
          </a:xfrm>
          <a:prstGeom prst="rect">
            <a:avLst/>
          </a:prstGeom>
          <a:noFill/>
        </p:spPr>
        <p:txBody>
          <a:bodyPr wrap="none" rtlCol="0">
            <a:spAutoFit/>
          </a:bodyPr>
          <a:lstStyle/>
          <a:p>
            <a:r>
              <a:rPr lang="en-US" dirty="0"/>
              <a:t>The Olympic Partner (TOP) Program</a:t>
            </a:r>
          </a:p>
          <a:p>
            <a:pPr marL="285750" indent="-285750">
              <a:buFont typeface="Arial" charset="0"/>
              <a:buChar char="•"/>
            </a:pPr>
            <a:r>
              <a:rPr lang="en-US" dirty="0"/>
              <a:t>30 official sponsors</a:t>
            </a:r>
          </a:p>
          <a:p>
            <a:pPr marL="285750" indent="-285750">
              <a:buFont typeface="Arial" charset="0"/>
              <a:buChar char="•"/>
            </a:pPr>
            <a:r>
              <a:rPr lang="en-US" dirty="0"/>
              <a:t>First games to turn a profit ($225M) since 1932</a:t>
            </a:r>
          </a:p>
          <a:p>
            <a:pPr marL="285750" indent="-285750">
              <a:buFont typeface="Arial" charset="0"/>
              <a:buChar char="•"/>
            </a:pPr>
            <a:r>
              <a:rPr lang="en-US" dirty="0"/>
              <a:t>First privately organized games</a:t>
            </a:r>
          </a:p>
          <a:p>
            <a:pPr marL="285750" indent="-285750">
              <a:buFont typeface="Arial" charset="0"/>
              <a:buChar char="•"/>
            </a:pPr>
            <a:r>
              <a:rPr lang="en-US" dirty="0"/>
              <a:t>Category exclusivity – less clutter </a:t>
            </a:r>
          </a:p>
        </p:txBody>
      </p:sp>
      <p:pic>
        <p:nvPicPr>
          <p:cNvPr id="2052" name="Picture 4" descr="C:\Users\Scott\AppData\Local\Microsoft\Windows\Temporary Internet Files\Low\Content.IE5\UQHU0UB9\imagesCARJTZ82.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57975" y="4686300"/>
            <a:ext cx="225742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314825" y="3124200"/>
            <a:ext cx="2466975" cy="135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860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3582" y="258379"/>
            <a:ext cx="8686800" cy="990600"/>
          </a:xfrm>
        </p:spPr>
        <p:txBody>
          <a:bodyPr>
            <a:normAutofit/>
          </a:bodyPr>
          <a:lstStyle/>
          <a:p>
            <a:r>
              <a:rPr lang="en-US" dirty="0"/>
              <a:t>Activation elements</a:t>
            </a:r>
          </a:p>
        </p:txBody>
      </p:sp>
      <p:sp>
        <p:nvSpPr>
          <p:cNvPr id="4" name="TextBox 3"/>
          <p:cNvSpPr txBox="1"/>
          <p:nvPr/>
        </p:nvSpPr>
        <p:spPr>
          <a:xfrm>
            <a:off x="33582" y="1184196"/>
            <a:ext cx="5972175" cy="1754326"/>
          </a:xfrm>
          <a:prstGeom prst="rect">
            <a:avLst/>
          </a:prstGeom>
          <a:noFill/>
        </p:spPr>
        <p:txBody>
          <a:bodyPr wrap="square" rtlCol="0">
            <a:spAutoFit/>
          </a:bodyPr>
          <a:lstStyle/>
          <a:p>
            <a:pPr marL="285750" indent="-285750">
              <a:buFont typeface="Arial" pitchFamily="34" charset="0"/>
              <a:buChar char="•"/>
            </a:pPr>
            <a:r>
              <a:rPr lang="en-US" dirty="0"/>
              <a:t>Use of logo, name, trademark</a:t>
            </a:r>
          </a:p>
          <a:p>
            <a:pPr marL="285750" indent="-285750">
              <a:buFont typeface="Arial" pitchFamily="34" charset="0"/>
              <a:buChar char="•"/>
            </a:pPr>
            <a:r>
              <a:rPr lang="en-US" dirty="0"/>
              <a:t>Exclusive association, category exclusivity</a:t>
            </a:r>
          </a:p>
          <a:p>
            <a:pPr marL="742950" lvl="1" indent="-285750">
              <a:buFont typeface="Arial" pitchFamily="34" charset="0"/>
              <a:buChar char="•"/>
            </a:pPr>
            <a:r>
              <a:rPr lang="en-US" dirty="0"/>
              <a:t>NFL: 454 partners (‘94) to 250</a:t>
            </a:r>
          </a:p>
          <a:p>
            <a:pPr marL="285750" indent="-285750">
              <a:buFont typeface="Arial" pitchFamily="34" charset="0"/>
              <a:buChar char="•"/>
            </a:pPr>
            <a:r>
              <a:rPr lang="en-US" dirty="0"/>
              <a:t>Entitlement to an event or facility, hospitality</a:t>
            </a:r>
          </a:p>
          <a:p>
            <a:pPr marL="285750" indent="-285750">
              <a:buFont typeface="Arial" pitchFamily="34" charset="0"/>
              <a:buChar char="•"/>
            </a:pPr>
            <a:r>
              <a:rPr lang="en-US" dirty="0"/>
              <a:t>Event/facility sponsorship</a:t>
            </a:r>
          </a:p>
          <a:p>
            <a:pPr marL="285750" indent="-285750">
              <a:buFont typeface="Arial" pitchFamily="34" charset="0"/>
              <a:buChar char="•"/>
            </a:pPr>
            <a:r>
              <a:rPr lang="en-US" dirty="0"/>
              <a:t>Promotional activities, contests, ad campaigns</a:t>
            </a:r>
          </a:p>
        </p:txBody>
      </p:sp>
      <p:pic>
        <p:nvPicPr>
          <p:cNvPr id="5" name="Picture 2" descr="http://t0.gstatic.com/images?q=tbn:ANd9GcSlZgCL0UktWt9A5FY00aYvTiI_ejxXgmDQaiJMbItj6h-HjlVxPA"/>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81600" y="609600"/>
            <a:ext cx="1580661" cy="211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0400" y="609600"/>
            <a:ext cx="16573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1" descr="http://t3.gstatic.com/images?q=tbn:ANd9GcRtJCyVPS_Pb_aeTk-OZvwTeTSmb9PvVj8Al1RN9051xyow0ohGCw"/>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39000" y="2209800"/>
            <a:ext cx="1600200" cy="16073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t2.gstatic.com/images?q=tbn:ANd9GcTH96nQe_p_AKR2QAPyhqdkc9AQPKHakyzjwz_erC2hLJBh-WB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286000" y="5038724"/>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10200" y="4038600"/>
            <a:ext cx="3486150" cy="2614613"/>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BFF85DA1-61D2-4E3F-A1C7-DAEE9A2B32C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076574" y="3369039"/>
            <a:ext cx="1695940" cy="1607344"/>
          </a:xfrm>
          <a:prstGeom prst="rect">
            <a:avLst/>
          </a:prstGeom>
        </p:spPr>
      </p:pic>
      <p:pic>
        <p:nvPicPr>
          <p:cNvPr id="10" name="Picture 2">
            <a:extLst>
              <a:ext uri="{FF2B5EF4-FFF2-40B4-BE49-F238E27FC236}">
                <a16:creationId xmlns:a16="http://schemas.microsoft.com/office/drawing/2014/main" id="{AC172938-9123-4074-90CF-410167B9EF9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3190" y="3186541"/>
            <a:ext cx="2241565" cy="2376059"/>
          </a:xfrm>
          <a:prstGeom prst="rect">
            <a:avLst/>
          </a:prstGeom>
          <a:noFill/>
          <a:ln w="9525">
            <a:noFill/>
            <a:miter lim="800000"/>
            <a:headEnd/>
            <a:tailEnd/>
          </a:ln>
          <a:effectLst/>
        </p:spPr>
      </p:pic>
    </p:spTree>
    <p:extLst>
      <p:ext uri="{BB962C8B-B14F-4D97-AF65-F5344CB8AC3E}">
        <p14:creationId xmlns:p14="http://schemas.microsoft.com/office/powerpoint/2010/main" val="1135256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589943"/>
            <a:ext cx="4419600" cy="114300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800" y="1961543"/>
            <a:ext cx="4168282" cy="47440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05400" y="666143"/>
            <a:ext cx="3657600" cy="273966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30015" y="3790343"/>
            <a:ext cx="4109685" cy="2433824"/>
          </a:xfrm>
          <a:prstGeom prst="rect">
            <a:avLst/>
          </a:prstGeom>
        </p:spPr>
      </p:pic>
      <p:sp>
        <p:nvSpPr>
          <p:cNvPr id="8" name="TextBox 7"/>
          <p:cNvSpPr txBox="1"/>
          <p:nvPr/>
        </p:nvSpPr>
        <p:spPr>
          <a:xfrm>
            <a:off x="457200" y="0"/>
            <a:ext cx="2980303" cy="369332"/>
          </a:xfrm>
          <a:prstGeom prst="rect">
            <a:avLst/>
          </a:prstGeom>
          <a:noFill/>
        </p:spPr>
        <p:txBody>
          <a:bodyPr wrap="none" rtlCol="0">
            <a:spAutoFit/>
          </a:bodyPr>
          <a:lstStyle/>
          <a:p>
            <a:r>
              <a:rPr lang="en-US" b="1" dirty="0">
                <a:solidFill>
                  <a:schemeClr val="bg1"/>
                </a:solidFill>
              </a:rPr>
              <a:t>MLB – TARP ACTIVATION</a:t>
            </a:r>
          </a:p>
        </p:txBody>
      </p:sp>
    </p:spTree>
    <p:extLst>
      <p:ext uri="{BB962C8B-B14F-4D97-AF65-F5344CB8AC3E}">
        <p14:creationId xmlns:p14="http://schemas.microsoft.com/office/powerpoint/2010/main" val="3059910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990600"/>
          </a:xfrm>
        </p:spPr>
        <p:txBody>
          <a:bodyPr/>
          <a:lstStyle/>
          <a:p>
            <a:r>
              <a:rPr lang="en-US" dirty="0"/>
              <a:t>Asset management</a:t>
            </a:r>
          </a:p>
        </p:txBody>
      </p:sp>
      <p:pic>
        <p:nvPicPr>
          <p:cNvPr id="1026" name="Picture 2">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2645" y="1110916"/>
            <a:ext cx="4629289" cy="4527884"/>
          </a:xfrm>
          <a:prstGeom prst="rect">
            <a:avLst/>
          </a:prstGeom>
          <a:noFill/>
          <a:ln w="22225">
            <a:solidFill>
              <a:srgbClr val="002060"/>
            </a:solidFill>
            <a:miter lim="800000"/>
            <a:headEnd/>
            <a:tailEnd/>
          </a:ln>
        </p:spPr>
      </p:pic>
      <p:sp>
        <p:nvSpPr>
          <p:cNvPr id="1027" name="Rectangle 3"/>
          <p:cNvSpPr>
            <a:spLocks noChangeArrowheads="1"/>
          </p:cNvSpPr>
          <p:nvPr/>
        </p:nvSpPr>
        <p:spPr bwMode="auto">
          <a:xfrm>
            <a:off x="0" y="0"/>
            <a:ext cx="9144000" cy="0"/>
          </a:xfrm>
          <a:prstGeom prst="rect">
            <a:avLst/>
          </a:prstGeom>
          <a:solidFill>
            <a:srgbClr val="000000"/>
          </a:solidFill>
          <a:ln w="9525">
            <a:noFill/>
            <a:miter lim="800000"/>
            <a:headEnd/>
            <a:tailEnd/>
          </a:ln>
          <a:effectLst/>
        </p:spPr>
        <p:txBody>
          <a:bodyPr vert="horz" wrap="none" lIns="36501" tIns="0" rIns="0" bIns="39675" numCol="1" anchor="ctr" anchorCtr="0" compatLnSpc="1">
            <a:prstTxWarp prst="textNoShape">
              <a:avLst/>
            </a:prstTxWarp>
            <a:spAutoFit/>
          </a:bodyPr>
          <a:lstStyle/>
          <a:p>
            <a:endParaRPr lang="en-US" dirty="0"/>
          </a:p>
        </p:txBody>
      </p:sp>
      <p:pic>
        <p:nvPicPr>
          <p:cNvPr id="7" name="Picture 3">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181600" y="1066800"/>
            <a:ext cx="3732196" cy="2184700"/>
          </a:xfrm>
          <a:prstGeom prst="rect">
            <a:avLst/>
          </a:prstGeom>
          <a:noFill/>
          <a:ln w="9525">
            <a:noFill/>
            <a:miter lim="800000"/>
            <a:headEnd/>
            <a:tailEnd/>
          </a:ln>
          <a:effectLst/>
        </p:spPr>
      </p:pic>
      <p:pic>
        <p:nvPicPr>
          <p:cNvPr id="4" name="Online Media 3" title="This sticker is dangerous and inconvenient, but I do love Fig Newtons.">
            <a:hlinkClick r:id="" action="ppaction://media"/>
            <a:extLst>
              <a:ext uri="{FF2B5EF4-FFF2-40B4-BE49-F238E27FC236}">
                <a16:creationId xmlns:a16="http://schemas.microsoft.com/office/drawing/2014/main" id="{AE318B40-05D0-4F76-B0D3-B973E4465BB9}"/>
              </a:ext>
            </a:extLst>
          </p:cNvPr>
          <p:cNvPicPr>
            <a:picLocks noRot="1" noChangeAspect="1"/>
          </p:cNvPicPr>
          <p:nvPr>
            <a:videoFile r:link="rId1"/>
          </p:nvPr>
        </p:nvPicPr>
        <p:blipFill>
          <a:blip r:embed="rId9"/>
          <a:stretch>
            <a:fillRect/>
          </a:stretch>
        </p:blipFill>
        <p:spPr>
          <a:xfrm>
            <a:off x="230204" y="1413383"/>
            <a:ext cx="4621730" cy="3466297"/>
          </a:xfrm>
          <a:prstGeom prst="rect">
            <a:avLst/>
          </a:prstGeom>
        </p:spPr>
      </p:pic>
      <p:pic>
        <p:nvPicPr>
          <p:cNvPr id="6" name="Online Media 5" title="Intel Commercial 2016 Jim Parsons, Michael Phelps 7th Gen Core Processor">
            <a:hlinkClick r:id="" action="ppaction://media"/>
            <a:extLst>
              <a:ext uri="{FF2B5EF4-FFF2-40B4-BE49-F238E27FC236}">
                <a16:creationId xmlns:a16="http://schemas.microsoft.com/office/drawing/2014/main" id="{04026163-BB9F-4604-9E09-AB5FA0FB90CF}"/>
              </a:ext>
            </a:extLst>
          </p:cNvPr>
          <p:cNvPicPr>
            <a:picLocks noRot="1" noChangeAspect="1"/>
          </p:cNvPicPr>
          <p:nvPr>
            <a:videoFile r:link="rId2"/>
          </p:nvPr>
        </p:nvPicPr>
        <p:blipFill>
          <a:blip r:embed="rId10"/>
          <a:stretch>
            <a:fillRect/>
          </a:stretch>
        </p:blipFill>
        <p:spPr>
          <a:xfrm>
            <a:off x="5216236" y="1123614"/>
            <a:ext cx="3697560" cy="2089121"/>
          </a:xfrm>
          <a:prstGeom prst="rect">
            <a:avLst/>
          </a:prstGeom>
        </p:spPr>
      </p:pic>
    </p:spTree>
    <p:extLst>
      <p:ext uri="{BB962C8B-B14F-4D97-AF65-F5344CB8AC3E}">
        <p14:creationId xmlns:p14="http://schemas.microsoft.com/office/powerpoint/2010/main" val="205533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8200" y="381000"/>
            <a:ext cx="7239000" cy="1447800"/>
          </a:xfrm>
          <a:prstGeom prst="rect">
            <a:avLst/>
          </a:prstGeom>
          <a:noFill/>
          <a:ln w="9525">
            <a:noFill/>
            <a:miter lim="800000"/>
            <a:headEnd/>
            <a:tailEnd/>
          </a:ln>
          <a:effectLst/>
        </p:spPr>
      </p:pic>
      <p:pic>
        <p:nvPicPr>
          <p:cNvPr id="4099"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715000" y="1219200"/>
            <a:ext cx="3124200" cy="3352800"/>
          </a:xfrm>
          <a:prstGeom prst="rect">
            <a:avLst/>
          </a:prstGeom>
          <a:noFill/>
          <a:ln w="9525">
            <a:noFill/>
            <a:miter lim="800000"/>
            <a:headEnd/>
            <a:tailEnd/>
          </a:ln>
          <a:effectLst/>
        </p:spPr>
      </p:pic>
      <p:pic>
        <p:nvPicPr>
          <p:cNvPr id="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9184" y="4419600"/>
            <a:ext cx="5894832" cy="2339219"/>
          </a:xfrm>
          <a:prstGeom prst="rect">
            <a:avLst/>
          </a:prstGeom>
          <a:noFill/>
          <a:ln w="19050">
            <a:solidFill>
              <a:srgbClr val="002060"/>
            </a:solidFill>
            <a:miter lim="800000"/>
            <a:headEnd/>
            <a:tailEnd/>
          </a:ln>
          <a:effectLst/>
        </p:spPr>
      </p:pic>
      <p:sp>
        <p:nvSpPr>
          <p:cNvPr id="5" name="TextBox 4"/>
          <p:cNvSpPr txBox="1"/>
          <p:nvPr/>
        </p:nvSpPr>
        <p:spPr>
          <a:xfrm>
            <a:off x="457200" y="0"/>
            <a:ext cx="4249818" cy="369332"/>
          </a:xfrm>
          <a:prstGeom prst="rect">
            <a:avLst/>
          </a:prstGeom>
          <a:noFill/>
        </p:spPr>
        <p:txBody>
          <a:bodyPr wrap="none" rtlCol="0">
            <a:spAutoFit/>
          </a:bodyPr>
          <a:lstStyle/>
          <a:p>
            <a:r>
              <a:rPr lang="en-US" b="1" dirty="0">
                <a:solidFill>
                  <a:schemeClr val="bg1"/>
                </a:solidFill>
              </a:rPr>
              <a:t>NBA – JERSEY PATCH ACTIVATION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19200" y="380095"/>
            <a:ext cx="6019800" cy="6477905"/>
          </a:xfrm>
          <a:prstGeom prst="rect">
            <a:avLst/>
          </a:prstGeom>
          <a:noFill/>
          <a:ln w="22225">
            <a:solidFill>
              <a:srgbClr val="0000FF"/>
            </a:solidFill>
            <a:miter lim="800000"/>
            <a:headEnd/>
            <a:tailEnd/>
          </a:ln>
          <a:effectLst/>
        </p:spPr>
      </p:pic>
      <p:sp>
        <p:nvSpPr>
          <p:cNvPr id="3" name="TextBox 2"/>
          <p:cNvSpPr txBox="1"/>
          <p:nvPr/>
        </p:nvSpPr>
        <p:spPr>
          <a:xfrm>
            <a:off x="457200" y="0"/>
            <a:ext cx="4249818" cy="369332"/>
          </a:xfrm>
          <a:prstGeom prst="rect">
            <a:avLst/>
          </a:prstGeom>
          <a:noFill/>
        </p:spPr>
        <p:txBody>
          <a:bodyPr wrap="none" rtlCol="0">
            <a:spAutoFit/>
          </a:bodyPr>
          <a:lstStyle/>
          <a:p>
            <a:r>
              <a:rPr lang="en-US" b="1" dirty="0">
                <a:solidFill>
                  <a:schemeClr val="bg1"/>
                </a:solidFill>
              </a:rPr>
              <a:t>NBA – JERSEY PATCH ACTIVATION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D3C154-944A-4C71-93F0-CFBBA18048E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457200"/>
            <a:ext cx="4572000" cy="5810250"/>
          </a:xfrm>
          <a:prstGeom prst="rect">
            <a:avLst/>
          </a:prstGeom>
          <a:ln w="15875">
            <a:solidFill>
              <a:srgbClr val="00B050"/>
            </a:solidFill>
          </a:ln>
        </p:spPr>
      </p:pic>
      <p:pic>
        <p:nvPicPr>
          <p:cNvPr id="7" name="Picture 6">
            <a:extLst>
              <a:ext uri="{FF2B5EF4-FFF2-40B4-BE49-F238E27FC236}">
                <a16:creationId xmlns:a16="http://schemas.microsoft.com/office/drawing/2014/main" id="{9187FE72-07CA-4C45-A966-76F4A1F4C9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29200" y="406977"/>
            <a:ext cx="3581400" cy="6389542"/>
          </a:xfrm>
          <a:prstGeom prst="rect">
            <a:avLst/>
          </a:prstGeom>
          <a:ln w="15875">
            <a:solidFill>
              <a:srgbClr val="FF0000"/>
            </a:solidFill>
          </a:ln>
        </p:spPr>
      </p:pic>
    </p:spTree>
    <p:extLst>
      <p:ext uri="{BB962C8B-B14F-4D97-AF65-F5344CB8AC3E}">
        <p14:creationId xmlns:p14="http://schemas.microsoft.com/office/powerpoint/2010/main" val="77130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0"/>
            <a:ext cx="4249818" cy="369332"/>
          </a:xfrm>
          <a:prstGeom prst="rect">
            <a:avLst/>
          </a:prstGeom>
          <a:noFill/>
        </p:spPr>
        <p:txBody>
          <a:bodyPr wrap="none" rtlCol="0">
            <a:spAutoFit/>
          </a:bodyPr>
          <a:lstStyle/>
          <a:p>
            <a:r>
              <a:rPr lang="en-US" b="1" dirty="0">
                <a:solidFill>
                  <a:schemeClr val="bg1"/>
                </a:solidFill>
              </a:rPr>
              <a:t>NBA – JERSEY PATCH ACTIVATION</a:t>
            </a:r>
          </a:p>
        </p:txBody>
      </p:sp>
      <p:pic>
        <p:nvPicPr>
          <p:cNvPr id="2" name="Picture 1">
            <a:extLst>
              <a:ext uri="{FF2B5EF4-FFF2-40B4-BE49-F238E27FC236}">
                <a16:creationId xmlns:a16="http://schemas.microsoft.com/office/drawing/2014/main" id="{7199AF96-9414-4FA7-9F3E-DA9A206CEF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7714" y="438524"/>
            <a:ext cx="6028571" cy="5980952"/>
          </a:xfrm>
          <a:prstGeom prst="rect">
            <a:avLst/>
          </a:prstGeom>
        </p:spPr>
      </p:pic>
    </p:spTree>
    <p:extLst>
      <p:ext uri="{BB962C8B-B14F-4D97-AF65-F5344CB8AC3E}">
        <p14:creationId xmlns:p14="http://schemas.microsoft.com/office/powerpoint/2010/main" val="3105212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3825ED-54D2-4E68-8EDB-901CD6E1513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66800" y="838199"/>
            <a:ext cx="7086600" cy="5141259"/>
          </a:xfrm>
          <a:prstGeom prst="rect">
            <a:avLst/>
          </a:prstGeom>
        </p:spPr>
      </p:pic>
      <p:sp>
        <p:nvSpPr>
          <p:cNvPr id="6" name="TextBox 5">
            <a:extLst>
              <a:ext uri="{FF2B5EF4-FFF2-40B4-BE49-F238E27FC236}">
                <a16:creationId xmlns:a16="http://schemas.microsoft.com/office/drawing/2014/main" id="{15E30B15-58D8-4C61-A9A9-918A2B330E22}"/>
              </a:ext>
            </a:extLst>
          </p:cNvPr>
          <p:cNvSpPr txBox="1"/>
          <p:nvPr/>
        </p:nvSpPr>
        <p:spPr>
          <a:xfrm>
            <a:off x="457200" y="0"/>
            <a:ext cx="6301662" cy="369332"/>
          </a:xfrm>
          <a:prstGeom prst="rect">
            <a:avLst/>
          </a:prstGeom>
          <a:noFill/>
        </p:spPr>
        <p:txBody>
          <a:bodyPr wrap="none" rtlCol="0">
            <a:spAutoFit/>
          </a:bodyPr>
          <a:lstStyle/>
          <a:p>
            <a:r>
              <a:rPr lang="en-US" b="1" dirty="0">
                <a:solidFill>
                  <a:schemeClr val="bg1"/>
                </a:solidFill>
              </a:rPr>
              <a:t>NBA – JERSEY PATCH ACTIVATION 2021-2022 SEASON</a:t>
            </a:r>
          </a:p>
        </p:txBody>
      </p:sp>
      <p:sp>
        <p:nvSpPr>
          <p:cNvPr id="2" name="Rectangle: Rounded Corners 1">
            <a:extLst>
              <a:ext uri="{FF2B5EF4-FFF2-40B4-BE49-F238E27FC236}">
                <a16:creationId xmlns:a16="http://schemas.microsoft.com/office/drawing/2014/main" id="{1B13ABCF-EE38-4ADB-8C7A-21494D02E204}"/>
              </a:ext>
            </a:extLst>
          </p:cNvPr>
          <p:cNvSpPr/>
          <p:nvPr/>
        </p:nvSpPr>
        <p:spPr>
          <a:xfrm>
            <a:off x="2895600" y="1371600"/>
            <a:ext cx="16764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392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C823-7DD9-48B2-B907-18DF48208068}"/>
              </a:ext>
            </a:extLst>
          </p:cNvPr>
          <p:cNvSpPr>
            <a:spLocks noGrp="1"/>
          </p:cNvSpPr>
          <p:nvPr>
            <p:ph type="title"/>
          </p:nvPr>
        </p:nvSpPr>
        <p:spPr/>
        <p:txBody>
          <a:bodyPr>
            <a:normAutofit/>
          </a:bodyPr>
          <a:lstStyle/>
          <a:p>
            <a:r>
              <a:rPr lang="en-US" dirty="0"/>
              <a:t>NBA Jersey Patches – 2021-2022</a:t>
            </a:r>
          </a:p>
        </p:txBody>
      </p:sp>
      <p:sp>
        <p:nvSpPr>
          <p:cNvPr id="3" name="Content Placeholder 2">
            <a:extLst>
              <a:ext uri="{FF2B5EF4-FFF2-40B4-BE49-F238E27FC236}">
                <a16:creationId xmlns:a16="http://schemas.microsoft.com/office/drawing/2014/main" id="{E67FFBAC-56D3-4CC6-9471-113A925B6FDA}"/>
              </a:ext>
            </a:extLst>
          </p:cNvPr>
          <p:cNvSpPr>
            <a:spLocks noGrp="1"/>
          </p:cNvSpPr>
          <p:nvPr>
            <p:ph idx="1"/>
          </p:nvPr>
        </p:nvSpPr>
        <p:spPr/>
        <p:txBody>
          <a:bodyPr>
            <a:normAutofit fontScale="62500" lnSpcReduction="20000"/>
          </a:bodyPr>
          <a:lstStyle/>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Many NBA teams are looking to jersey patch deals to help offset financial losses caused by the coronavirus pandemic.</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b="1" dirty="0">
                <a:solidFill>
                  <a:srgbClr val="000000"/>
                </a:solidFill>
                <a:effectLst/>
                <a:latin typeface="Arial" panose="020B0604020202020204" pitchFamily="34" charset="0"/>
                <a:ea typeface="Calibri" panose="020F0502020204030204" pitchFamily="34" charset="0"/>
              </a:rPr>
              <a:t>Patch Money:</a:t>
            </a:r>
            <a:r>
              <a:rPr lang="en-US" sz="1800" dirty="0">
                <a:solidFill>
                  <a:srgbClr val="000000"/>
                </a:solidFill>
                <a:effectLst/>
                <a:latin typeface="Arial" panose="020B0604020202020204" pitchFamily="34" charset="0"/>
                <a:ea typeface="Calibri" panose="020F0502020204030204" pitchFamily="34" charset="0"/>
              </a:rPr>
              <a:t> The NBA piloted jersey patches during the 2017-2018 season and made them permanent in 2019. To date, the program has generated more than $150 million in revenue. </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b="1" dirty="0">
                <a:solidFill>
                  <a:srgbClr val="000000"/>
                </a:solidFill>
                <a:effectLst/>
                <a:latin typeface="Arial" panose="020B0604020202020204" pitchFamily="34" charset="0"/>
                <a:ea typeface="Calibri" panose="020F0502020204030204" pitchFamily="34" charset="0"/>
              </a:rPr>
              <a:t>Patch deals have ranged in average value from $7 million to $10 million per season.</a:t>
            </a:r>
            <a:r>
              <a:rPr lang="en-US" sz="1800" dirty="0">
                <a:solidFill>
                  <a:srgbClr val="000000"/>
                </a:solidFill>
                <a:effectLst/>
                <a:latin typeface="Arial" panose="020B0604020202020204" pitchFamily="34" charset="0"/>
                <a:ea typeface="Calibri" panose="020F0502020204030204" pitchFamily="34" charset="0"/>
              </a:rPr>
              <a:t> The Golden State Warriors’ deal with Rakuten is reportedly the league’s most valuable at $20 million annually.</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One expert estimates that the NBA could see a 20% decline in its patch sponsorship business due to COVID-19 spending cutbacks and lower television ratings — an unwelcome prospect as </a:t>
            </a:r>
            <a:r>
              <a:rPr lang="en-US" sz="1800" b="1" dirty="0">
                <a:solidFill>
                  <a:srgbClr val="000000"/>
                </a:solidFill>
                <a:effectLst/>
                <a:latin typeface="Arial" panose="020B0604020202020204" pitchFamily="34" charset="0"/>
                <a:ea typeface="Calibri" panose="020F0502020204030204" pitchFamily="34" charset="0"/>
              </a:rPr>
              <a:t>the league looks to recover from the financial hit it has taken in 2020.</a:t>
            </a:r>
            <a:r>
              <a:rPr lang="en-US" sz="1800" dirty="0">
                <a:solidFill>
                  <a:srgbClr val="000000"/>
                </a:solidFill>
                <a:effectLst/>
                <a:latin typeface="Arial" panose="020B060402020202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The NBA missed out on an estimated $1.5 billion in revenue after finishing last season in the Orlando Bubble, which cost about $170 million. </a:t>
            </a:r>
            <a:endParaRPr lang="en-US" sz="18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Reducing this season’s schedule from 82 games to 72</a:t>
            </a:r>
            <a:r>
              <a:rPr lang="en-US" sz="1800" b="1" dirty="0">
                <a:solidFill>
                  <a:srgbClr val="000000"/>
                </a:solidFill>
                <a:effectLst/>
                <a:latin typeface="Arial" panose="020B0604020202020204" pitchFamily="34" charset="0"/>
                <a:ea typeface="Times New Roman" panose="02020603050405020304" pitchFamily="18" charset="0"/>
              </a:rPr>
              <a:t> </a:t>
            </a:r>
            <a:r>
              <a:rPr lang="en-US" sz="1800" dirty="0">
                <a:solidFill>
                  <a:srgbClr val="000000"/>
                </a:solidFill>
                <a:effectLst/>
                <a:latin typeface="Arial" panose="020B0604020202020204" pitchFamily="34" charset="0"/>
                <a:ea typeface="Times New Roman" panose="02020603050405020304" pitchFamily="18" charset="0"/>
              </a:rPr>
              <a:t>is expected to cost each team an average of $13.5 million in revenue from fans.</a:t>
            </a:r>
            <a:r>
              <a:rPr lang="en-US" sz="1800" b="1" dirty="0">
                <a:solidFill>
                  <a:srgbClr val="000000"/>
                </a:solidFill>
                <a:effectLst/>
                <a:latin typeface="Arial" panose="020B0604020202020204" pitchFamily="34" charset="0"/>
                <a:ea typeface="Times New Roman" panose="02020603050405020304" pitchFamily="18" charset="0"/>
              </a:rPr>
              <a:t> </a:t>
            </a:r>
            <a:endParaRPr lang="en-US" sz="1800" dirty="0">
              <a:solidFill>
                <a:srgbClr val="000000"/>
              </a:solidFill>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The Brooklyn Nets and Los Angeles Clippers are among the </a:t>
            </a:r>
            <a:r>
              <a:rPr lang="en-US" sz="1800" b="1" dirty="0">
                <a:solidFill>
                  <a:srgbClr val="000000"/>
                </a:solidFill>
                <a:effectLst/>
                <a:latin typeface="Arial" panose="020B0604020202020204" pitchFamily="34" charset="0"/>
                <a:ea typeface="Calibri" panose="020F0502020204030204" pitchFamily="34" charset="0"/>
              </a:rPr>
              <a:t>four teams entering the upcoming season with new jersey patch partners</a:t>
            </a:r>
            <a:r>
              <a:rPr lang="en-US" sz="1800" dirty="0">
                <a:solidFill>
                  <a:srgbClr val="000000"/>
                </a:solidFill>
                <a:effectLst/>
                <a:latin typeface="Arial" panose="020B0604020202020204" pitchFamily="34" charset="0"/>
                <a:ea typeface="Calibri" panose="020F0502020204030204" pitchFamily="34" charset="0"/>
              </a:rPr>
              <a:t>, partnering with Motorola and Honey, respectively. </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Three teams don’t have a jersey partner to start the season after deals expired: Milwaukee, Minnesota and Sacramento.</a:t>
            </a:r>
            <a:endParaRPr lang="en-US" sz="1800" dirty="0">
              <a:effectLst/>
              <a:latin typeface="Calibri" panose="020F0502020204030204" pitchFamily="34" charset="0"/>
              <a:ea typeface="Calibri" panose="020F0502020204030204" pitchFamily="34" charset="0"/>
            </a:endParaRPr>
          </a:p>
          <a:p>
            <a:r>
              <a:rPr lang="en-US" sz="1800" dirty="0">
                <a:solidFill>
                  <a:srgbClr val="000000"/>
                </a:solidFill>
                <a:effectLst/>
                <a:latin typeface="Arial" panose="020B0604020202020204" pitchFamily="34" charset="0"/>
                <a:ea typeface="Calibri" panose="020F0502020204030204" pitchFamily="34" charset="0"/>
              </a:rPr>
              <a:t>The league recently approved sponsors on practice and shootaround jerseys as another way for teams to generate revenue.</a:t>
            </a:r>
            <a:endParaRPr lang="en-US" dirty="0"/>
          </a:p>
        </p:txBody>
      </p:sp>
    </p:spTree>
    <p:extLst>
      <p:ext uri="{BB962C8B-B14F-4D97-AF65-F5344CB8AC3E}">
        <p14:creationId xmlns:p14="http://schemas.microsoft.com/office/powerpoint/2010/main" val="32638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068079-1CBF-4370-B382-E05EB3BABB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0548" y="517067"/>
            <a:ext cx="5863652" cy="6115607"/>
          </a:xfrm>
          <a:prstGeom prst="rect">
            <a:avLst/>
          </a:prstGeom>
        </p:spPr>
      </p:pic>
    </p:spTree>
    <p:extLst>
      <p:ext uri="{BB962C8B-B14F-4D97-AF65-F5344CB8AC3E}">
        <p14:creationId xmlns:p14="http://schemas.microsoft.com/office/powerpoint/2010/main" val="4070302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0" y="457200"/>
            <a:ext cx="6705600" cy="6400800"/>
          </a:xfrm>
          <a:prstGeom prst="rect">
            <a:avLst/>
          </a:prstGeom>
        </p:spPr>
      </p:pic>
      <p:sp>
        <p:nvSpPr>
          <p:cNvPr id="5" name="TextBox 4"/>
          <p:cNvSpPr txBox="1"/>
          <p:nvPr/>
        </p:nvSpPr>
        <p:spPr>
          <a:xfrm>
            <a:off x="457200" y="0"/>
            <a:ext cx="4249818" cy="369332"/>
          </a:xfrm>
          <a:prstGeom prst="rect">
            <a:avLst/>
          </a:prstGeom>
          <a:noFill/>
        </p:spPr>
        <p:txBody>
          <a:bodyPr wrap="none" rtlCol="0">
            <a:spAutoFit/>
          </a:bodyPr>
          <a:lstStyle/>
          <a:p>
            <a:r>
              <a:rPr lang="en-US" b="1" dirty="0">
                <a:solidFill>
                  <a:schemeClr val="bg1"/>
                </a:solidFill>
              </a:rPr>
              <a:t>NBA – JERSEY PATCH ACTIVATION</a:t>
            </a:r>
          </a:p>
        </p:txBody>
      </p:sp>
    </p:spTree>
    <p:extLst>
      <p:ext uri="{BB962C8B-B14F-4D97-AF65-F5344CB8AC3E}">
        <p14:creationId xmlns:p14="http://schemas.microsoft.com/office/powerpoint/2010/main" val="3507023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0"/>
            <a:ext cx="4249818" cy="369332"/>
          </a:xfrm>
          <a:prstGeom prst="rect">
            <a:avLst/>
          </a:prstGeom>
          <a:noFill/>
        </p:spPr>
        <p:txBody>
          <a:bodyPr wrap="none" rtlCol="0">
            <a:spAutoFit/>
          </a:bodyPr>
          <a:lstStyle/>
          <a:p>
            <a:r>
              <a:rPr lang="en-US" b="1" dirty="0">
                <a:solidFill>
                  <a:schemeClr val="bg1"/>
                </a:solidFill>
              </a:rPr>
              <a:t>NBA – JERSEY PATCH ACTIVATION</a:t>
            </a:r>
          </a:p>
        </p:txBody>
      </p:sp>
      <p:pic>
        <p:nvPicPr>
          <p:cNvPr id="1026" name="Picture 2" descr="https://gallery.mailchimp.com/c2487c6b68bf26e586e30ea73/images/18d95233-9e11-43f7-a987-5b484000175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56584" y="762000"/>
            <a:ext cx="5682416" cy="32055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362633"/>
            <a:ext cx="7924800" cy="369332"/>
          </a:xfrm>
          <a:prstGeom prst="rect">
            <a:avLst/>
          </a:prstGeom>
        </p:spPr>
        <p:txBody>
          <a:bodyPr wrap="square">
            <a:spAutoFit/>
          </a:bodyPr>
          <a:lstStyle/>
          <a:p>
            <a:pPr algn="ctr"/>
            <a:r>
              <a:rPr lang="en-US" b="1" cap="all" dirty="0">
                <a:solidFill>
                  <a:srgbClr val="5349C8"/>
                </a:solidFill>
                <a:latin typeface="Asap Condensed"/>
              </a:rPr>
              <a:t>RAKUTEN ALREADY IS WINNING WITH THE WARRIORS</a:t>
            </a:r>
            <a:endParaRPr lang="en-US" b="1" i="0" cap="all" dirty="0">
              <a:solidFill>
                <a:srgbClr val="5349C8"/>
              </a:solidFill>
              <a:effectLst/>
              <a:latin typeface="Asap Condensed"/>
            </a:endParaRPr>
          </a:p>
        </p:txBody>
      </p:sp>
      <p:sp>
        <p:nvSpPr>
          <p:cNvPr id="6" name="TextBox 5"/>
          <p:cNvSpPr txBox="1"/>
          <p:nvPr/>
        </p:nvSpPr>
        <p:spPr>
          <a:xfrm>
            <a:off x="228600" y="4114800"/>
            <a:ext cx="7685117" cy="338554"/>
          </a:xfrm>
          <a:prstGeom prst="rect">
            <a:avLst/>
          </a:prstGeom>
          <a:noFill/>
        </p:spPr>
        <p:txBody>
          <a:bodyPr wrap="none" rtlCol="0">
            <a:spAutoFit/>
          </a:bodyPr>
          <a:lstStyle/>
          <a:p>
            <a:r>
              <a:rPr lang="en-US" sz="1600" dirty="0"/>
              <a:t>Comparing 58 posts per account from date of announcement (9/12/17 to 10/18/17)</a:t>
            </a:r>
          </a:p>
        </p:txBody>
      </p:sp>
      <p:graphicFrame>
        <p:nvGraphicFramePr>
          <p:cNvPr id="7" name="Table 6"/>
          <p:cNvGraphicFramePr>
            <a:graphicFrameLocks noGrp="1"/>
          </p:cNvGraphicFramePr>
          <p:nvPr>
            <p:extLst>
              <p:ext uri="{D42A27DB-BD31-4B8C-83A1-F6EECF244321}">
                <p14:modId xmlns:p14="http://schemas.microsoft.com/office/powerpoint/2010/main" val="3433041106"/>
              </p:ext>
            </p:extLst>
          </p:nvPr>
        </p:nvGraphicFramePr>
        <p:xfrm>
          <a:off x="1349792" y="469900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GSW FB</a:t>
                      </a:r>
                    </a:p>
                  </a:txBody>
                  <a:tcPr/>
                </a:tc>
                <a:tc>
                  <a:txBody>
                    <a:bodyPr/>
                    <a:lstStyle/>
                    <a:p>
                      <a:r>
                        <a:rPr lang="en-US" dirty="0"/>
                        <a:t>Rakuten FB</a:t>
                      </a:r>
                    </a:p>
                  </a:txBody>
                  <a:tcPr/>
                </a:tc>
                <a:extLst>
                  <a:ext uri="{0D108BD9-81ED-4DB2-BD59-A6C34878D82A}">
                    <a16:rowId xmlns:a16="http://schemas.microsoft.com/office/drawing/2014/main" val="10000"/>
                  </a:ext>
                </a:extLst>
              </a:tr>
              <a:tr h="370840">
                <a:tc>
                  <a:txBody>
                    <a:bodyPr/>
                    <a:lstStyle/>
                    <a:p>
                      <a:r>
                        <a:rPr lang="en-US" dirty="0"/>
                        <a:t>Overall</a:t>
                      </a:r>
                      <a:r>
                        <a:rPr lang="en-US" baseline="0" dirty="0"/>
                        <a:t> Value ($)</a:t>
                      </a:r>
                      <a:endParaRPr lang="en-US" dirty="0"/>
                    </a:p>
                  </a:txBody>
                  <a:tcPr/>
                </a:tc>
                <a:tc>
                  <a:txBody>
                    <a:bodyPr/>
                    <a:lstStyle/>
                    <a:p>
                      <a:r>
                        <a:rPr lang="en-US" dirty="0"/>
                        <a:t>$61,400</a:t>
                      </a:r>
                    </a:p>
                  </a:txBody>
                  <a:tcPr/>
                </a:tc>
                <a:tc>
                  <a:txBody>
                    <a:bodyPr/>
                    <a:lstStyle/>
                    <a:p>
                      <a:r>
                        <a:rPr lang="en-US" dirty="0"/>
                        <a:t>$734</a:t>
                      </a:r>
                    </a:p>
                  </a:txBody>
                  <a:tcPr/>
                </a:tc>
                <a:extLst>
                  <a:ext uri="{0D108BD9-81ED-4DB2-BD59-A6C34878D82A}">
                    <a16:rowId xmlns:a16="http://schemas.microsoft.com/office/drawing/2014/main" val="10001"/>
                  </a:ext>
                </a:extLst>
              </a:tr>
              <a:tr h="370840">
                <a:tc>
                  <a:txBody>
                    <a:bodyPr/>
                    <a:lstStyle/>
                    <a:p>
                      <a:r>
                        <a:rPr lang="en-US" dirty="0"/>
                        <a:t># Impressions</a:t>
                      </a:r>
                    </a:p>
                  </a:txBody>
                  <a:tcPr/>
                </a:tc>
                <a:tc>
                  <a:txBody>
                    <a:bodyPr/>
                    <a:lstStyle/>
                    <a:p>
                      <a:r>
                        <a:rPr lang="en-US" dirty="0"/>
                        <a:t>19.6M</a:t>
                      </a:r>
                    </a:p>
                  </a:txBody>
                  <a:tcPr/>
                </a:tc>
                <a:tc>
                  <a:txBody>
                    <a:bodyPr/>
                    <a:lstStyle/>
                    <a:p>
                      <a:r>
                        <a:rPr lang="en-US" dirty="0"/>
                        <a:t>3,600</a:t>
                      </a:r>
                    </a:p>
                  </a:txBody>
                  <a:tcPr/>
                </a:tc>
                <a:extLst>
                  <a:ext uri="{0D108BD9-81ED-4DB2-BD59-A6C34878D82A}">
                    <a16:rowId xmlns:a16="http://schemas.microsoft.com/office/drawing/2014/main" val="10002"/>
                  </a:ext>
                </a:extLst>
              </a:tr>
              <a:tr h="370840">
                <a:tc>
                  <a:txBody>
                    <a:bodyPr/>
                    <a:lstStyle/>
                    <a:p>
                      <a:r>
                        <a:rPr lang="en-US" dirty="0"/>
                        <a:t>Engagement Rate</a:t>
                      </a:r>
                    </a:p>
                  </a:txBody>
                  <a:tcPr/>
                </a:tc>
                <a:tc>
                  <a:txBody>
                    <a:bodyPr/>
                    <a:lstStyle/>
                    <a:p>
                      <a:r>
                        <a:rPr lang="en-US" dirty="0"/>
                        <a:t>0.15%</a:t>
                      </a:r>
                    </a:p>
                  </a:txBody>
                  <a:tcPr/>
                </a:tc>
                <a:tc>
                  <a:txBody>
                    <a:bodyPr/>
                    <a:lstStyle/>
                    <a:p>
                      <a:r>
                        <a:rPr lang="en-US" dirty="0"/>
                        <a:t>0.004%</a:t>
                      </a:r>
                    </a:p>
                  </a:txBody>
                  <a:tcPr/>
                </a:tc>
                <a:extLst>
                  <a:ext uri="{0D108BD9-81ED-4DB2-BD59-A6C34878D82A}">
                    <a16:rowId xmlns:a16="http://schemas.microsoft.com/office/drawing/2014/main" val="10003"/>
                  </a:ext>
                </a:extLst>
              </a:tr>
              <a:tr h="370840">
                <a:tc>
                  <a:txBody>
                    <a:bodyPr/>
                    <a:lstStyle/>
                    <a:p>
                      <a:r>
                        <a:rPr lang="en-US" dirty="0"/>
                        <a:t>Sentiment</a:t>
                      </a:r>
                      <a:r>
                        <a:rPr lang="en-US" baseline="0" dirty="0"/>
                        <a:t> Score</a:t>
                      </a:r>
                      <a:endParaRPr lang="en-US" dirty="0"/>
                    </a:p>
                  </a:txBody>
                  <a:tcPr/>
                </a:tc>
                <a:tc>
                  <a:txBody>
                    <a:bodyPr/>
                    <a:lstStyle/>
                    <a:p>
                      <a:r>
                        <a:rPr lang="en-US" dirty="0"/>
                        <a:t>12.16%</a:t>
                      </a:r>
                    </a:p>
                  </a:txBody>
                  <a:tcPr/>
                </a:tc>
                <a:tc>
                  <a:txBody>
                    <a:bodyPr/>
                    <a:lstStyle/>
                    <a:p>
                      <a:r>
                        <a:rPr lang="en-US" dirty="0"/>
                        <a:t>27.1%</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6172200" y="6581001"/>
            <a:ext cx="3124200" cy="276999"/>
          </a:xfrm>
          <a:prstGeom prst="rect">
            <a:avLst/>
          </a:prstGeom>
          <a:noFill/>
        </p:spPr>
        <p:txBody>
          <a:bodyPr wrap="square" rtlCol="0">
            <a:spAutoFit/>
          </a:bodyPr>
          <a:lstStyle/>
          <a:p>
            <a:r>
              <a:rPr lang="en-US" sz="1200" dirty="0"/>
              <a:t>Source: BlinkFire Analytics</a:t>
            </a:r>
          </a:p>
        </p:txBody>
      </p:sp>
    </p:spTree>
    <p:extLst>
      <p:ext uri="{BB962C8B-B14F-4D97-AF65-F5344CB8AC3E}">
        <p14:creationId xmlns:p14="http://schemas.microsoft.com/office/powerpoint/2010/main" val="312809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457200"/>
            <a:ext cx="5687646" cy="3124200"/>
          </a:xfrm>
          <a:prstGeom prst="rect">
            <a:avLst/>
          </a:prstGeom>
          <a:noFill/>
          <a:ln w="19050">
            <a:solidFill>
              <a:srgbClr val="0000FF"/>
            </a:solidFill>
            <a:miter lim="800000"/>
            <a:headEnd/>
            <a:tailEnd/>
          </a:ln>
          <a:effectLst/>
        </p:spPr>
      </p:pic>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19800" y="342900"/>
            <a:ext cx="2895600" cy="6515100"/>
          </a:xfrm>
          <a:prstGeom prst="rect">
            <a:avLst/>
          </a:prstGeom>
          <a:noFill/>
          <a:ln w="9525">
            <a:noFill/>
            <a:miter lim="800000"/>
            <a:headEnd/>
            <a:tailEnd/>
          </a:ln>
          <a:effectLst/>
        </p:spPr>
      </p:pic>
      <p:sp>
        <p:nvSpPr>
          <p:cNvPr id="4" name="TextBox 3"/>
          <p:cNvSpPr txBox="1"/>
          <p:nvPr/>
        </p:nvSpPr>
        <p:spPr>
          <a:xfrm>
            <a:off x="457200" y="0"/>
            <a:ext cx="4997907" cy="369332"/>
          </a:xfrm>
          <a:prstGeom prst="rect">
            <a:avLst/>
          </a:prstGeom>
          <a:noFill/>
        </p:spPr>
        <p:txBody>
          <a:bodyPr wrap="none" rtlCol="0">
            <a:spAutoFit/>
          </a:bodyPr>
          <a:lstStyle/>
          <a:p>
            <a:r>
              <a:rPr lang="en-US" b="1" dirty="0">
                <a:solidFill>
                  <a:schemeClr val="bg1"/>
                </a:solidFill>
              </a:rPr>
              <a:t>NBA – TRAINING CENTER NAMING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F7D44-F44C-4BC6-9D3C-7336438DCC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5000" y="609600"/>
            <a:ext cx="5029200" cy="6146800"/>
          </a:xfrm>
          <a:prstGeom prst="rect">
            <a:avLst/>
          </a:prstGeom>
        </p:spPr>
      </p:pic>
      <p:sp>
        <p:nvSpPr>
          <p:cNvPr id="4" name="TextBox 3">
            <a:extLst>
              <a:ext uri="{FF2B5EF4-FFF2-40B4-BE49-F238E27FC236}">
                <a16:creationId xmlns:a16="http://schemas.microsoft.com/office/drawing/2014/main" id="{CAB82EC3-1AC9-4987-92A6-567A5B30960F}"/>
              </a:ext>
            </a:extLst>
          </p:cNvPr>
          <p:cNvSpPr txBox="1"/>
          <p:nvPr/>
        </p:nvSpPr>
        <p:spPr>
          <a:xfrm>
            <a:off x="152400" y="0"/>
            <a:ext cx="2980368" cy="369332"/>
          </a:xfrm>
          <a:prstGeom prst="rect">
            <a:avLst/>
          </a:prstGeom>
          <a:noFill/>
        </p:spPr>
        <p:txBody>
          <a:bodyPr wrap="none" rtlCol="0">
            <a:spAutoFit/>
          </a:bodyPr>
          <a:lstStyle/>
          <a:p>
            <a:r>
              <a:rPr lang="en-US" dirty="0">
                <a:solidFill>
                  <a:srgbClr val="0000FF"/>
                </a:solidFill>
              </a:rPr>
              <a:t>NBA Sponsorship Revenue</a:t>
            </a:r>
          </a:p>
        </p:txBody>
      </p:sp>
    </p:spTree>
    <p:extLst>
      <p:ext uri="{BB962C8B-B14F-4D97-AF65-F5344CB8AC3E}">
        <p14:creationId xmlns:p14="http://schemas.microsoft.com/office/powerpoint/2010/main" val="4288425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CE964B-4903-482D-868F-87012A1EB2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48200" y="473350"/>
            <a:ext cx="4327866" cy="6217387"/>
          </a:xfrm>
          <a:prstGeom prst="rect">
            <a:avLst/>
          </a:prstGeom>
          <a:ln w="15875">
            <a:solidFill>
              <a:schemeClr val="accent1">
                <a:shade val="50000"/>
              </a:schemeClr>
            </a:solidFill>
          </a:ln>
        </p:spPr>
      </p:pic>
      <p:pic>
        <p:nvPicPr>
          <p:cNvPr id="9" name="Picture 8">
            <a:extLst>
              <a:ext uri="{FF2B5EF4-FFF2-40B4-BE49-F238E27FC236}">
                <a16:creationId xmlns:a16="http://schemas.microsoft.com/office/drawing/2014/main" id="{560B3415-CEA4-4B5D-89DA-9F427F2AD6B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735" y="531004"/>
            <a:ext cx="4327865" cy="3050396"/>
          </a:xfrm>
          <a:prstGeom prst="rect">
            <a:avLst/>
          </a:prstGeom>
          <a:ln w="15875">
            <a:solidFill>
              <a:schemeClr val="accent1">
                <a:shade val="50000"/>
              </a:schemeClr>
            </a:solidFill>
          </a:ln>
        </p:spPr>
      </p:pic>
      <p:sp>
        <p:nvSpPr>
          <p:cNvPr id="11" name="TextBox 10">
            <a:extLst>
              <a:ext uri="{FF2B5EF4-FFF2-40B4-BE49-F238E27FC236}">
                <a16:creationId xmlns:a16="http://schemas.microsoft.com/office/drawing/2014/main" id="{F0739FB7-42EE-4608-8503-E335908F6543}"/>
              </a:ext>
            </a:extLst>
          </p:cNvPr>
          <p:cNvSpPr txBox="1"/>
          <p:nvPr/>
        </p:nvSpPr>
        <p:spPr>
          <a:xfrm>
            <a:off x="152400" y="0"/>
            <a:ext cx="3698513" cy="369332"/>
          </a:xfrm>
          <a:prstGeom prst="rect">
            <a:avLst/>
          </a:prstGeom>
          <a:noFill/>
        </p:spPr>
        <p:txBody>
          <a:bodyPr wrap="none" rtlCol="0">
            <a:spAutoFit/>
          </a:bodyPr>
          <a:lstStyle/>
          <a:p>
            <a:r>
              <a:rPr lang="en-US" dirty="0">
                <a:solidFill>
                  <a:srgbClr val="0000FF"/>
                </a:solidFill>
              </a:rPr>
              <a:t>NBA Sponsorship Revenue (cont.)</a:t>
            </a:r>
          </a:p>
        </p:txBody>
      </p:sp>
    </p:spTree>
    <p:extLst>
      <p:ext uri="{BB962C8B-B14F-4D97-AF65-F5344CB8AC3E}">
        <p14:creationId xmlns:p14="http://schemas.microsoft.com/office/powerpoint/2010/main" val="578532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86092-F340-4865-A21A-D96AAC4265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8650" y="641638"/>
            <a:ext cx="4419600" cy="5574723"/>
          </a:xfrm>
          <a:prstGeom prst="rect">
            <a:avLst/>
          </a:prstGeom>
          <a:ln w="19050">
            <a:solidFill>
              <a:srgbClr val="C00000"/>
            </a:solidFill>
          </a:ln>
        </p:spPr>
      </p:pic>
      <p:sp>
        <p:nvSpPr>
          <p:cNvPr id="4" name="TextBox 3">
            <a:extLst>
              <a:ext uri="{FF2B5EF4-FFF2-40B4-BE49-F238E27FC236}">
                <a16:creationId xmlns:a16="http://schemas.microsoft.com/office/drawing/2014/main" id="{9EF52992-0036-4901-8CB6-0AC9F988932C}"/>
              </a:ext>
            </a:extLst>
          </p:cNvPr>
          <p:cNvSpPr txBox="1"/>
          <p:nvPr/>
        </p:nvSpPr>
        <p:spPr>
          <a:xfrm>
            <a:off x="152400" y="0"/>
            <a:ext cx="1890261" cy="369332"/>
          </a:xfrm>
          <a:prstGeom prst="rect">
            <a:avLst/>
          </a:prstGeom>
          <a:noFill/>
        </p:spPr>
        <p:txBody>
          <a:bodyPr wrap="none" rtlCol="0">
            <a:spAutoFit/>
          </a:bodyPr>
          <a:lstStyle/>
          <a:p>
            <a:r>
              <a:rPr lang="en-US" dirty="0">
                <a:solidFill>
                  <a:srgbClr val="0000FF"/>
                </a:solidFill>
              </a:rPr>
              <a:t>NBA: 2020-2021</a:t>
            </a:r>
          </a:p>
        </p:txBody>
      </p:sp>
      <p:sp>
        <p:nvSpPr>
          <p:cNvPr id="6" name="TextBox 5">
            <a:extLst>
              <a:ext uri="{FF2B5EF4-FFF2-40B4-BE49-F238E27FC236}">
                <a16:creationId xmlns:a16="http://schemas.microsoft.com/office/drawing/2014/main" id="{DFB662F7-E62F-4E07-BFFB-37BD7635969C}"/>
              </a:ext>
            </a:extLst>
          </p:cNvPr>
          <p:cNvSpPr txBox="1"/>
          <p:nvPr/>
        </p:nvSpPr>
        <p:spPr>
          <a:xfrm>
            <a:off x="4419600" y="1371600"/>
            <a:ext cx="4419600" cy="3838358"/>
          </a:xfrm>
          <a:prstGeom prst="rect">
            <a:avLst/>
          </a:prstGeom>
          <a:noFill/>
        </p:spPr>
        <p:txBody>
          <a:bodyPr wrap="square">
            <a:spAutoFit/>
          </a:bodyPr>
          <a:lstStyle/>
          <a:p>
            <a:pPr marL="628650" marR="0" lvl="1"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Previously off-limit baseline apron areas near the baskets as new high-profile sponsorship inventory.</a:t>
            </a:r>
          </a:p>
          <a:p>
            <a:pPr marL="628650" marR="0" lvl="1" indent="-171450">
              <a:lnSpc>
                <a:spcPct val="107000"/>
              </a:lnSpc>
              <a:spcBef>
                <a:spcPts val="0"/>
              </a:spcBef>
              <a:spcAft>
                <a:spcPts val="0"/>
              </a:spcAft>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a:t>
            </a:r>
            <a:r>
              <a:rPr lang="en-US" sz="1200" dirty="0">
                <a:effectLst/>
                <a:latin typeface="Calibri" panose="020F0502020204030204" pitchFamily="34" charset="0"/>
                <a:ea typeface="Calibri" panose="020F0502020204030204" pitchFamily="34" charset="0"/>
                <a:cs typeface="Times New Roman" panose="02020603050405020304" pitchFamily="18" charset="0"/>
              </a:rPr>
              <a:t>hree global sponsorships as part of its International Team Marketing Program that previously was limited to two global deals.</a:t>
            </a:r>
          </a:p>
          <a:p>
            <a:pPr marL="628650" marR="0" lvl="1" indent="-17145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league also is easing restrictions on hard alcohol, casino and sports betting team sponsorships that would allow for greater TV visible in-arena signage in those categories.</a:t>
            </a:r>
          </a:p>
          <a:p>
            <a:pPr marL="628650" marR="0" lvl="1" indent="-1714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addition, the NBA will now let teams create nongame live digital content for second-screen use to complement game broadcasts. For example, a team could stream its in-arena halftime shows live during games on their team website or team app to complement game programming. Other ideas include providing live nongame digital content during quarter game breaks such as interviews with former players. The hope is that teams could sell sponsorships for the additional programming to drive more revenue.</a:t>
            </a:r>
          </a:p>
        </p:txBody>
      </p:sp>
      <p:sp>
        <p:nvSpPr>
          <p:cNvPr id="7" name="TextBox 6">
            <a:extLst>
              <a:ext uri="{FF2B5EF4-FFF2-40B4-BE49-F238E27FC236}">
                <a16:creationId xmlns:a16="http://schemas.microsoft.com/office/drawing/2014/main" id="{0A26EEA5-8874-4005-88D3-BC9D4EF3C396}"/>
              </a:ext>
            </a:extLst>
          </p:cNvPr>
          <p:cNvSpPr txBox="1"/>
          <p:nvPr/>
        </p:nvSpPr>
        <p:spPr>
          <a:xfrm>
            <a:off x="4876800" y="1054206"/>
            <a:ext cx="2173993" cy="307777"/>
          </a:xfrm>
          <a:prstGeom prst="rect">
            <a:avLst/>
          </a:prstGeom>
          <a:noFill/>
        </p:spPr>
        <p:txBody>
          <a:bodyPr wrap="none" rtlCol="0">
            <a:spAutoFit/>
          </a:bodyPr>
          <a:lstStyle/>
          <a:p>
            <a:r>
              <a:rPr lang="en-US" sz="1400" u="sng" dirty="0"/>
              <a:t>Changes for next season</a:t>
            </a:r>
          </a:p>
        </p:txBody>
      </p:sp>
    </p:spTree>
    <p:extLst>
      <p:ext uri="{BB962C8B-B14F-4D97-AF65-F5344CB8AC3E}">
        <p14:creationId xmlns:p14="http://schemas.microsoft.com/office/powerpoint/2010/main" val="2314595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A4A01D-D431-4A18-BE85-CBF3BE6CE7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38400" y="4402974"/>
            <a:ext cx="5490066" cy="2074025"/>
          </a:xfrm>
          <a:prstGeom prst="rect">
            <a:avLst/>
          </a:prstGeom>
        </p:spPr>
      </p:pic>
      <p:pic>
        <p:nvPicPr>
          <p:cNvPr id="3" name="Picture 2">
            <a:extLst>
              <a:ext uri="{FF2B5EF4-FFF2-40B4-BE49-F238E27FC236}">
                <a16:creationId xmlns:a16="http://schemas.microsoft.com/office/drawing/2014/main" id="{54124487-A401-45F9-8FCF-D38ACFB5D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599" y="471054"/>
            <a:ext cx="5181601" cy="3742267"/>
          </a:xfrm>
          <a:prstGeom prst="rect">
            <a:avLst/>
          </a:prstGeom>
        </p:spPr>
      </p:pic>
    </p:spTree>
    <p:extLst>
      <p:ext uri="{BB962C8B-B14F-4D97-AF65-F5344CB8AC3E}">
        <p14:creationId xmlns:p14="http://schemas.microsoft.com/office/powerpoint/2010/main" val="3445910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3FF37-E4A5-4E85-9B0C-35D050F4AA4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990600"/>
            <a:ext cx="8694851" cy="4876800"/>
          </a:xfrm>
          <a:prstGeom prst="rect">
            <a:avLst/>
          </a:prstGeom>
          <a:ln w="15875">
            <a:solidFill>
              <a:srgbClr val="002060"/>
            </a:solidFill>
          </a:ln>
        </p:spPr>
      </p:pic>
      <p:sp>
        <p:nvSpPr>
          <p:cNvPr id="5" name="TextBox 4">
            <a:extLst>
              <a:ext uri="{FF2B5EF4-FFF2-40B4-BE49-F238E27FC236}">
                <a16:creationId xmlns:a16="http://schemas.microsoft.com/office/drawing/2014/main" id="{342E3A12-8C46-4021-893B-524D13833D89}"/>
              </a:ext>
            </a:extLst>
          </p:cNvPr>
          <p:cNvSpPr txBox="1"/>
          <p:nvPr/>
        </p:nvSpPr>
        <p:spPr>
          <a:xfrm>
            <a:off x="2590800" y="6553200"/>
            <a:ext cx="6705600" cy="261610"/>
          </a:xfrm>
          <a:prstGeom prst="rect">
            <a:avLst/>
          </a:prstGeom>
          <a:noFill/>
        </p:spPr>
        <p:txBody>
          <a:bodyPr wrap="square">
            <a:spAutoFit/>
          </a:bodyPr>
          <a:lstStyle/>
          <a:p>
            <a:r>
              <a:rPr lang="en-US" sz="1050" i="1" dirty="0"/>
              <a:t>Source: </a:t>
            </a:r>
            <a:r>
              <a:rPr lang="en-US" sz="1050" i="1" dirty="0" err="1"/>
              <a:t>SponsorshipX</a:t>
            </a:r>
            <a:r>
              <a:rPr lang="en-US" sz="1050" i="1" dirty="0"/>
              <a:t> Virtual Series: 14th Annual Canadian Sponsorship Landscape Study – 10.29.2020</a:t>
            </a:r>
          </a:p>
        </p:txBody>
      </p:sp>
      <p:sp>
        <p:nvSpPr>
          <p:cNvPr id="7" name="TextBox 6">
            <a:extLst>
              <a:ext uri="{FF2B5EF4-FFF2-40B4-BE49-F238E27FC236}">
                <a16:creationId xmlns:a16="http://schemas.microsoft.com/office/drawing/2014/main" id="{45079E4E-7C34-4144-B6F4-79CBC4BDC27F}"/>
              </a:ext>
            </a:extLst>
          </p:cNvPr>
          <p:cNvSpPr txBox="1"/>
          <p:nvPr/>
        </p:nvSpPr>
        <p:spPr>
          <a:xfrm>
            <a:off x="152400" y="0"/>
            <a:ext cx="2582758" cy="369332"/>
          </a:xfrm>
          <a:prstGeom prst="rect">
            <a:avLst/>
          </a:prstGeom>
          <a:noFill/>
        </p:spPr>
        <p:txBody>
          <a:bodyPr wrap="none" rtlCol="0">
            <a:spAutoFit/>
          </a:bodyPr>
          <a:lstStyle/>
          <a:p>
            <a:r>
              <a:rPr lang="en-US" dirty="0">
                <a:solidFill>
                  <a:srgbClr val="0000FF"/>
                </a:solidFill>
              </a:rPr>
              <a:t>Sponsorship in Canada</a:t>
            </a:r>
          </a:p>
        </p:txBody>
      </p:sp>
      <p:sp>
        <p:nvSpPr>
          <p:cNvPr id="2" name="Star: 5 Points 1">
            <a:extLst>
              <a:ext uri="{FF2B5EF4-FFF2-40B4-BE49-F238E27FC236}">
                <a16:creationId xmlns:a16="http://schemas.microsoft.com/office/drawing/2014/main" id="{21E93724-AC81-4C75-84EB-2FFA25C54A2A}"/>
              </a:ext>
            </a:extLst>
          </p:cNvPr>
          <p:cNvSpPr/>
          <p:nvPr/>
        </p:nvSpPr>
        <p:spPr>
          <a:xfrm>
            <a:off x="6400800" y="4800600"/>
            <a:ext cx="228600" cy="2286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6" name="Star: 5 Points 5">
            <a:extLst>
              <a:ext uri="{FF2B5EF4-FFF2-40B4-BE49-F238E27FC236}">
                <a16:creationId xmlns:a16="http://schemas.microsoft.com/office/drawing/2014/main" id="{9E09D87A-CE9B-4427-9FB6-81DB2396460F}"/>
              </a:ext>
            </a:extLst>
          </p:cNvPr>
          <p:cNvSpPr/>
          <p:nvPr/>
        </p:nvSpPr>
        <p:spPr>
          <a:xfrm>
            <a:off x="6324600" y="3906982"/>
            <a:ext cx="228600" cy="2286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Tree>
    <p:extLst>
      <p:ext uri="{BB962C8B-B14F-4D97-AF65-F5344CB8AC3E}">
        <p14:creationId xmlns:p14="http://schemas.microsoft.com/office/powerpoint/2010/main" val="2276255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F0843-F737-4BD5-BA1A-A4A6B0B2E0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1178718"/>
            <a:ext cx="8631170" cy="4841082"/>
          </a:xfrm>
          <a:prstGeom prst="rect">
            <a:avLst/>
          </a:prstGeom>
          <a:ln w="19050">
            <a:solidFill>
              <a:srgbClr val="002060"/>
            </a:solidFill>
          </a:ln>
        </p:spPr>
      </p:pic>
      <p:sp>
        <p:nvSpPr>
          <p:cNvPr id="5" name="TextBox 4">
            <a:extLst>
              <a:ext uri="{FF2B5EF4-FFF2-40B4-BE49-F238E27FC236}">
                <a16:creationId xmlns:a16="http://schemas.microsoft.com/office/drawing/2014/main" id="{2E79A9BC-C404-464D-AF47-C7614737CEE5}"/>
              </a:ext>
            </a:extLst>
          </p:cNvPr>
          <p:cNvSpPr txBox="1"/>
          <p:nvPr/>
        </p:nvSpPr>
        <p:spPr>
          <a:xfrm>
            <a:off x="152400" y="0"/>
            <a:ext cx="6750566" cy="369332"/>
          </a:xfrm>
          <a:prstGeom prst="rect">
            <a:avLst/>
          </a:prstGeom>
          <a:noFill/>
        </p:spPr>
        <p:txBody>
          <a:bodyPr wrap="none" rtlCol="0">
            <a:spAutoFit/>
          </a:bodyPr>
          <a:lstStyle/>
          <a:p>
            <a:r>
              <a:rPr lang="en-US" dirty="0">
                <a:solidFill>
                  <a:srgbClr val="0000FF"/>
                </a:solidFill>
              </a:rPr>
              <a:t>Sponsorship in Canada (cont.) – Objectives to achieve ROO/ROI</a:t>
            </a:r>
          </a:p>
        </p:txBody>
      </p:sp>
      <p:sp>
        <p:nvSpPr>
          <p:cNvPr id="7" name="TextBox 6">
            <a:extLst>
              <a:ext uri="{FF2B5EF4-FFF2-40B4-BE49-F238E27FC236}">
                <a16:creationId xmlns:a16="http://schemas.microsoft.com/office/drawing/2014/main" id="{A9F3F034-F6FE-4384-92A5-78426000E177}"/>
              </a:ext>
            </a:extLst>
          </p:cNvPr>
          <p:cNvSpPr txBox="1"/>
          <p:nvPr/>
        </p:nvSpPr>
        <p:spPr>
          <a:xfrm>
            <a:off x="2590800" y="6553200"/>
            <a:ext cx="6705600" cy="261610"/>
          </a:xfrm>
          <a:prstGeom prst="rect">
            <a:avLst/>
          </a:prstGeom>
          <a:noFill/>
        </p:spPr>
        <p:txBody>
          <a:bodyPr wrap="square">
            <a:spAutoFit/>
          </a:bodyPr>
          <a:lstStyle/>
          <a:p>
            <a:r>
              <a:rPr lang="en-US" sz="1050" i="1" dirty="0"/>
              <a:t>Source: </a:t>
            </a:r>
            <a:r>
              <a:rPr lang="en-US" sz="1050" i="1" dirty="0" err="1"/>
              <a:t>SponsorshipX</a:t>
            </a:r>
            <a:r>
              <a:rPr lang="en-US" sz="1050" i="1" dirty="0"/>
              <a:t> Virtual Series: 14th Annual Canadian Sponsorship Landscape Study – 10.29.2020</a:t>
            </a:r>
          </a:p>
        </p:txBody>
      </p:sp>
    </p:spTree>
    <p:extLst>
      <p:ext uri="{BB962C8B-B14F-4D97-AF65-F5344CB8AC3E}">
        <p14:creationId xmlns:p14="http://schemas.microsoft.com/office/powerpoint/2010/main" val="123818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94689F-B217-426E-AE47-78A97F98E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400" y="1142999"/>
            <a:ext cx="8763000" cy="4509117"/>
          </a:xfrm>
          <a:prstGeom prst="rect">
            <a:avLst/>
          </a:prstGeom>
          <a:ln w="19050">
            <a:solidFill>
              <a:srgbClr val="002060"/>
            </a:solidFill>
          </a:ln>
        </p:spPr>
      </p:pic>
      <p:sp>
        <p:nvSpPr>
          <p:cNvPr id="5" name="TextBox 4">
            <a:extLst>
              <a:ext uri="{FF2B5EF4-FFF2-40B4-BE49-F238E27FC236}">
                <a16:creationId xmlns:a16="http://schemas.microsoft.com/office/drawing/2014/main" id="{FE8D828A-59E4-48CD-831D-EC6570D593E6}"/>
              </a:ext>
            </a:extLst>
          </p:cNvPr>
          <p:cNvSpPr txBox="1"/>
          <p:nvPr/>
        </p:nvSpPr>
        <p:spPr>
          <a:xfrm>
            <a:off x="152400" y="0"/>
            <a:ext cx="3300904" cy="369332"/>
          </a:xfrm>
          <a:prstGeom prst="rect">
            <a:avLst/>
          </a:prstGeom>
          <a:noFill/>
        </p:spPr>
        <p:txBody>
          <a:bodyPr wrap="none" rtlCol="0">
            <a:spAutoFit/>
          </a:bodyPr>
          <a:lstStyle/>
          <a:p>
            <a:r>
              <a:rPr lang="en-US" dirty="0">
                <a:solidFill>
                  <a:srgbClr val="0000FF"/>
                </a:solidFill>
              </a:rPr>
              <a:t>Sponsorship in Canada (cont.)</a:t>
            </a:r>
          </a:p>
        </p:txBody>
      </p:sp>
      <p:sp>
        <p:nvSpPr>
          <p:cNvPr id="7" name="TextBox 6">
            <a:extLst>
              <a:ext uri="{FF2B5EF4-FFF2-40B4-BE49-F238E27FC236}">
                <a16:creationId xmlns:a16="http://schemas.microsoft.com/office/drawing/2014/main" id="{D8E4DAD9-A3CC-4393-8A48-0F10045C5F9F}"/>
              </a:ext>
            </a:extLst>
          </p:cNvPr>
          <p:cNvSpPr txBox="1"/>
          <p:nvPr/>
        </p:nvSpPr>
        <p:spPr>
          <a:xfrm>
            <a:off x="2590800" y="6553200"/>
            <a:ext cx="6705600" cy="261610"/>
          </a:xfrm>
          <a:prstGeom prst="rect">
            <a:avLst/>
          </a:prstGeom>
          <a:noFill/>
        </p:spPr>
        <p:txBody>
          <a:bodyPr wrap="square">
            <a:spAutoFit/>
          </a:bodyPr>
          <a:lstStyle/>
          <a:p>
            <a:r>
              <a:rPr lang="en-US" sz="1050" i="1" dirty="0"/>
              <a:t>Source: </a:t>
            </a:r>
            <a:r>
              <a:rPr lang="en-US" sz="1050" i="1" dirty="0" err="1"/>
              <a:t>SponsorshipX</a:t>
            </a:r>
            <a:r>
              <a:rPr lang="en-US" sz="1050" i="1" dirty="0"/>
              <a:t> Virtual Series: 14th Annual Canadian Sponsorship Landscape Study – 10.29.2020</a:t>
            </a:r>
          </a:p>
        </p:txBody>
      </p:sp>
    </p:spTree>
    <p:extLst>
      <p:ext uri="{BB962C8B-B14F-4D97-AF65-F5344CB8AC3E}">
        <p14:creationId xmlns:p14="http://schemas.microsoft.com/office/powerpoint/2010/main" val="2907329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E36FA-7230-4C28-AAD9-8648A416E2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0500" y="986535"/>
            <a:ext cx="8763000" cy="4884929"/>
          </a:xfrm>
          <a:prstGeom prst="rect">
            <a:avLst/>
          </a:prstGeom>
          <a:ln w="19050">
            <a:solidFill>
              <a:srgbClr val="002060"/>
            </a:solidFill>
          </a:ln>
        </p:spPr>
      </p:pic>
      <p:sp>
        <p:nvSpPr>
          <p:cNvPr id="5" name="TextBox 4">
            <a:extLst>
              <a:ext uri="{FF2B5EF4-FFF2-40B4-BE49-F238E27FC236}">
                <a16:creationId xmlns:a16="http://schemas.microsoft.com/office/drawing/2014/main" id="{BDD0094A-6ECE-497A-8FB5-8D039A5AB1FB}"/>
              </a:ext>
            </a:extLst>
          </p:cNvPr>
          <p:cNvSpPr txBox="1"/>
          <p:nvPr/>
        </p:nvSpPr>
        <p:spPr>
          <a:xfrm>
            <a:off x="152400" y="0"/>
            <a:ext cx="3300904" cy="369332"/>
          </a:xfrm>
          <a:prstGeom prst="rect">
            <a:avLst/>
          </a:prstGeom>
          <a:noFill/>
        </p:spPr>
        <p:txBody>
          <a:bodyPr wrap="none" rtlCol="0">
            <a:spAutoFit/>
          </a:bodyPr>
          <a:lstStyle/>
          <a:p>
            <a:r>
              <a:rPr lang="en-US" dirty="0">
                <a:solidFill>
                  <a:srgbClr val="0000FF"/>
                </a:solidFill>
              </a:rPr>
              <a:t>Sponsorship in Canada (cont.)</a:t>
            </a:r>
          </a:p>
        </p:txBody>
      </p:sp>
      <p:sp>
        <p:nvSpPr>
          <p:cNvPr id="7" name="TextBox 6">
            <a:extLst>
              <a:ext uri="{FF2B5EF4-FFF2-40B4-BE49-F238E27FC236}">
                <a16:creationId xmlns:a16="http://schemas.microsoft.com/office/drawing/2014/main" id="{52112273-11C3-43EB-B63D-A0C1F238EEAE}"/>
              </a:ext>
            </a:extLst>
          </p:cNvPr>
          <p:cNvSpPr txBox="1"/>
          <p:nvPr/>
        </p:nvSpPr>
        <p:spPr>
          <a:xfrm>
            <a:off x="2590800" y="6553200"/>
            <a:ext cx="6705600" cy="261610"/>
          </a:xfrm>
          <a:prstGeom prst="rect">
            <a:avLst/>
          </a:prstGeom>
          <a:noFill/>
        </p:spPr>
        <p:txBody>
          <a:bodyPr wrap="square">
            <a:spAutoFit/>
          </a:bodyPr>
          <a:lstStyle/>
          <a:p>
            <a:r>
              <a:rPr lang="en-US" sz="1050" i="1" dirty="0"/>
              <a:t>Source: </a:t>
            </a:r>
            <a:r>
              <a:rPr lang="en-US" sz="1050" i="1" dirty="0" err="1"/>
              <a:t>SponsorshipX</a:t>
            </a:r>
            <a:r>
              <a:rPr lang="en-US" sz="1050" i="1" dirty="0"/>
              <a:t> Virtual Series: 14th Annual Canadian Sponsorship Landscape Study – 10.29.2020</a:t>
            </a:r>
          </a:p>
        </p:txBody>
      </p:sp>
    </p:spTree>
    <p:extLst>
      <p:ext uri="{BB962C8B-B14F-4D97-AF65-F5344CB8AC3E}">
        <p14:creationId xmlns:p14="http://schemas.microsoft.com/office/powerpoint/2010/main" val="1254620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766CF-7E04-41F1-A7CD-C88D2B25380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1085850"/>
            <a:ext cx="8681936" cy="4857750"/>
          </a:xfrm>
          <a:prstGeom prst="rect">
            <a:avLst/>
          </a:prstGeom>
          <a:ln w="19050">
            <a:solidFill>
              <a:srgbClr val="002060"/>
            </a:solidFill>
          </a:ln>
        </p:spPr>
      </p:pic>
      <p:sp>
        <p:nvSpPr>
          <p:cNvPr id="5" name="TextBox 4">
            <a:extLst>
              <a:ext uri="{FF2B5EF4-FFF2-40B4-BE49-F238E27FC236}">
                <a16:creationId xmlns:a16="http://schemas.microsoft.com/office/drawing/2014/main" id="{7C650CB1-96F2-44FF-875F-080D2E018F34}"/>
              </a:ext>
            </a:extLst>
          </p:cNvPr>
          <p:cNvSpPr txBox="1"/>
          <p:nvPr/>
        </p:nvSpPr>
        <p:spPr>
          <a:xfrm>
            <a:off x="152400" y="0"/>
            <a:ext cx="3300904" cy="369332"/>
          </a:xfrm>
          <a:prstGeom prst="rect">
            <a:avLst/>
          </a:prstGeom>
          <a:noFill/>
        </p:spPr>
        <p:txBody>
          <a:bodyPr wrap="none" rtlCol="0">
            <a:spAutoFit/>
          </a:bodyPr>
          <a:lstStyle/>
          <a:p>
            <a:r>
              <a:rPr lang="en-US" dirty="0">
                <a:solidFill>
                  <a:srgbClr val="0000FF"/>
                </a:solidFill>
              </a:rPr>
              <a:t>Sponsorship in Canada (cont.)</a:t>
            </a:r>
          </a:p>
        </p:txBody>
      </p:sp>
      <p:sp>
        <p:nvSpPr>
          <p:cNvPr id="7" name="TextBox 6">
            <a:extLst>
              <a:ext uri="{FF2B5EF4-FFF2-40B4-BE49-F238E27FC236}">
                <a16:creationId xmlns:a16="http://schemas.microsoft.com/office/drawing/2014/main" id="{97B39F68-71A3-4ACB-83A4-B1CD01E15F22}"/>
              </a:ext>
            </a:extLst>
          </p:cNvPr>
          <p:cNvSpPr txBox="1"/>
          <p:nvPr/>
        </p:nvSpPr>
        <p:spPr>
          <a:xfrm>
            <a:off x="2590800" y="6553200"/>
            <a:ext cx="6705600" cy="261610"/>
          </a:xfrm>
          <a:prstGeom prst="rect">
            <a:avLst/>
          </a:prstGeom>
          <a:noFill/>
        </p:spPr>
        <p:txBody>
          <a:bodyPr wrap="square">
            <a:spAutoFit/>
          </a:bodyPr>
          <a:lstStyle/>
          <a:p>
            <a:r>
              <a:rPr lang="en-US" sz="1050" i="1" dirty="0"/>
              <a:t>Source: </a:t>
            </a:r>
            <a:r>
              <a:rPr lang="en-US" sz="1050" i="1" dirty="0" err="1"/>
              <a:t>SponsorshipX</a:t>
            </a:r>
            <a:r>
              <a:rPr lang="en-US" sz="1050" i="1" dirty="0"/>
              <a:t> Virtual Series: 14th Annual Canadian Sponsorship Landscape Study – 10.29.2020</a:t>
            </a:r>
          </a:p>
        </p:txBody>
      </p:sp>
    </p:spTree>
    <p:extLst>
      <p:ext uri="{BB962C8B-B14F-4D97-AF65-F5344CB8AC3E}">
        <p14:creationId xmlns:p14="http://schemas.microsoft.com/office/powerpoint/2010/main" val="3182799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2400" y="304800"/>
            <a:ext cx="8686800" cy="990600"/>
          </a:xfrm>
        </p:spPr>
        <p:txBody>
          <a:bodyPr>
            <a:normAutofit/>
          </a:bodyPr>
          <a:lstStyle/>
          <a:p>
            <a:r>
              <a:rPr lang="en-US" dirty="0"/>
              <a:t>Deal valuation</a:t>
            </a:r>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595257" y="609600"/>
            <a:ext cx="539350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1398687"/>
            <a:ext cx="3276600" cy="4247317"/>
          </a:xfrm>
          <a:prstGeom prst="rect">
            <a:avLst/>
          </a:prstGeom>
          <a:noFill/>
          <a:ln w="28575">
            <a:solidFill>
              <a:srgbClr val="7030A0"/>
            </a:solidFill>
          </a:ln>
        </p:spPr>
        <p:txBody>
          <a:bodyPr wrap="square" rtlCol="0">
            <a:spAutoFit/>
          </a:bodyPr>
          <a:lstStyle/>
          <a:p>
            <a:r>
              <a:rPr lang="en-US" dirty="0"/>
              <a:t>Value of Sponsorship deal depends on many factors:</a:t>
            </a:r>
          </a:p>
          <a:p>
            <a:endParaRPr lang="en-US" dirty="0"/>
          </a:p>
          <a:p>
            <a:r>
              <a:rPr lang="en-US" dirty="0"/>
              <a:t>* Hard assets (in-park signage, naming rights)</a:t>
            </a:r>
          </a:p>
          <a:p>
            <a:r>
              <a:rPr lang="en-US" dirty="0"/>
              <a:t>* Soft  assets (promos, campaigns)</a:t>
            </a:r>
          </a:p>
          <a:p>
            <a:r>
              <a:rPr lang="en-US" dirty="0"/>
              <a:t>* Category exclusivity</a:t>
            </a:r>
          </a:p>
          <a:p>
            <a:r>
              <a:rPr lang="en-US" dirty="0"/>
              <a:t>* Industry competition</a:t>
            </a:r>
          </a:p>
          <a:p>
            <a:r>
              <a:rPr lang="en-US" dirty="0"/>
              <a:t>* Value of past deals</a:t>
            </a:r>
          </a:p>
          <a:p>
            <a:r>
              <a:rPr lang="en-US" dirty="0"/>
              <a:t>* Activation</a:t>
            </a:r>
          </a:p>
          <a:p>
            <a:r>
              <a:rPr lang="en-US" dirty="0"/>
              <a:t>* Length of deal term</a:t>
            </a:r>
          </a:p>
          <a:p>
            <a:r>
              <a:rPr lang="en-US" dirty="0"/>
              <a:t>* Market size (NY/LA vs. DC)</a:t>
            </a:r>
          </a:p>
          <a:p>
            <a:r>
              <a:rPr lang="en-US" dirty="0"/>
              <a:t>* Economy/Financial health</a:t>
            </a:r>
          </a:p>
          <a:p>
            <a:pPr>
              <a:buFont typeface="Arial" charset="0"/>
              <a:buChar char="•"/>
            </a:pPr>
            <a:endParaRPr lang="en-US" dirty="0"/>
          </a:p>
        </p:txBody>
      </p:sp>
      <p:pic>
        <p:nvPicPr>
          <p:cNvPr id="3078" name="Picture 6" descr="http://t1.gstatic.com/images?q=tbn:ANd9GcQHrKWgcbLIQ_6Aw3qeBmAr2gftC0zWbu32LjEySf2_f81HpHjtyw"/>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72225" y="4505324"/>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1.gstatic.com/images?q=tbn:ANd9GcR8h23_dN-B3ZOJojIeHpCyCoP8DYCW6dZ42DLHikIT-StAVeI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30266" y="4343400"/>
            <a:ext cx="2746734"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585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00" y="533400"/>
            <a:ext cx="4419600" cy="3657600"/>
          </a:xfrm>
          <a:prstGeom prst="rect">
            <a:avLst/>
          </a:prstGeom>
          <a:noFill/>
          <a:ln w="19050">
            <a:solidFill>
              <a:srgbClr val="0000FF"/>
            </a:solidFill>
            <a:miter lim="800000"/>
            <a:headEnd/>
            <a:tailEnd/>
          </a:ln>
          <a:effectLst/>
        </p:spPr>
      </p:pic>
      <p:pic>
        <p:nvPicPr>
          <p:cNvPr id="2051"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0" y="838200"/>
            <a:ext cx="4419600" cy="3352800"/>
          </a:xfrm>
          <a:prstGeom prst="rect">
            <a:avLst/>
          </a:prstGeom>
          <a:noFill/>
          <a:ln w="15875">
            <a:solidFill>
              <a:srgbClr val="0000FF"/>
            </a:solidFill>
            <a:miter lim="800000"/>
            <a:headEnd/>
            <a:tailEnd/>
          </a:ln>
          <a:effectLst/>
        </p:spPr>
      </p:pic>
      <p:pic>
        <p:nvPicPr>
          <p:cNvPr id="6"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600" y="76200"/>
            <a:ext cx="3657600" cy="2286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62200" y="4343400"/>
            <a:ext cx="4419600" cy="2438400"/>
          </a:xfrm>
          <a:prstGeom prst="rect">
            <a:avLst/>
          </a:prstGeom>
          <a:noFill/>
          <a:ln w="15875">
            <a:solidFill>
              <a:srgbClr val="002060"/>
            </a:solid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533400"/>
            <a:ext cx="4086726" cy="2819401"/>
          </a:xfrm>
          <a:prstGeom prst="rect">
            <a:avLst/>
          </a:prstGeom>
        </p:spPr>
      </p:pic>
      <p:sp>
        <p:nvSpPr>
          <p:cNvPr id="5" name="TextBox 4"/>
          <p:cNvSpPr txBox="1"/>
          <p:nvPr/>
        </p:nvSpPr>
        <p:spPr>
          <a:xfrm>
            <a:off x="457200" y="0"/>
            <a:ext cx="4198714" cy="369332"/>
          </a:xfrm>
          <a:prstGeom prst="rect">
            <a:avLst/>
          </a:prstGeom>
          <a:noFill/>
        </p:spPr>
        <p:txBody>
          <a:bodyPr wrap="none" rtlCol="0">
            <a:spAutoFit/>
          </a:bodyPr>
          <a:lstStyle/>
          <a:p>
            <a:r>
              <a:rPr lang="en-US" b="1" dirty="0">
                <a:solidFill>
                  <a:schemeClr val="bg1"/>
                </a:solidFill>
              </a:rPr>
              <a:t>EPL – JERSEY SLEEVE ACTIVATION</a:t>
            </a:r>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0" y="1907823"/>
            <a:ext cx="4495800" cy="2664178"/>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91126" y="4953000"/>
            <a:ext cx="6400800" cy="1447801"/>
          </a:xfrm>
          <a:prstGeom prst="rect">
            <a:avLst/>
          </a:prstGeom>
        </p:spPr>
      </p:pic>
    </p:spTree>
    <p:extLst>
      <p:ext uri="{BB962C8B-B14F-4D97-AF65-F5344CB8AC3E}">
        <p14:creationId xmlns:p14="http://schemas.microsoft.com/office/powerpoint/2010/main" val="2203472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 y="381000"/>
            <a:ext cx="4572000" cy="446670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8200" y="455595"/>
            <a:ext cx="3962400" cy="4557158"/>
          </a:xfrm>
          <a:prstGeom prst="rect">
            <a:avLst/>
          </a:prstGeom>
        </p:spPr>
      </p:pic>
      <p:sp>
        <p:nvSpPr>
          <p:cNvPr id="7" name="TextBox 6"/>
          <p:cNvSpPr txBox="1"/>
          <p:nvPr/>
        </p:nvSpPr>
        <p:spPr>
          <a:xfrm>
            <a:off x="457200" y="0"/>
            <a:ext cx="4031809" cy="369332"/>
          </a:xfrm>
          <a:prstGeom prst="rect">
            <a:avLst/>
          </a:prstGeom>
          <a:noFill/>
        </p:spPr>
        <p:txBody>
          <a:bodyPr wrap="none" rtlCol="0">
            <a:spAutoFit/>
          </a:bodyPr>
          <a:lstStyle/>
          <a:p>
            <a:r>
              <a:rPr lang="en-US" b="1" dirty="0">
                <a:solidFill>
                  <a:schemeClr val="bg1"/>
                </a:solidFill>
              </a:rPr>
              <a:t>STADIUM/ARENA NAMING RIGHTS</a:t>
            </a: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66800" y="5164741"/>
            <a:ext cx="6172200" cy="1693259"/>
          </a:xfrm>
          <a:prstGeom prst="rect">
            <a:avLst/>
          </a:prstGeom>
        </p:spPr>
      </p:pic>
      <p:sp>
        <p:nvSpPr>
          <p:cNvPr id="9" name="TextBox 8"/>
          <p:cNvSpPr txBox="1"/>
          <p:nvPr/>
        </p:nvSpPr>
        <p:spPr>
          <a:xfrm>
            <a:off x="7696200" y="6248400"/>
            <a:ext cx="1001108" cy="369332"/>
          </a:xfrm>
          <a:prstGeom prst="rect">
            <a:avLst/>
          </a:prstGeom>
          <a:noFill/>
        </p:spPr>
        <p:txBody>
          <a:bodyPr wrap="none" rtlCol="0">
            <a:spAutoFit/>
          </a:bodyPr>
          <a:lstStyle/>
          <a:p>
            <a:r>
              <a:rPr lang="en-US" dirty="0"/>
              <a:t>$11M/yr</a:t>
            </a:r>
          </a:p>
        </p:txBody>
      </p:sp>
    </p:spTree>
    <p:extLst>
      <p:ext uri="{BB962C8B-B14F-4D97-AF65-F5344CB8AC3E}">
        <p14:creationId xmlns:p14="http://schemas.microsoft.com/office/powerpoint/2010/main" val="3269042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89FE71-C99B-4121-90E2-B483B7291E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11217" y="1300584"/>
            <a:ext cx="4572000" cy="5222083"/>
          </a:xfrm>
          <a:prstGeom prst="rect">
            <a:avLst/>
          </a:prstGeom>
        </p:spPr>
      </p:pic>
      <p:pic>
        <p:nvPicPr>
          <p:cNvPr id="5" name="Picture 4">
            <a:extLst>
              <a:ext uri="{FF2B5EF4-FFF2-40B4-BE49-F238E27FC236}">
                <a16:creationId xmlns:a16="http://schemas.microsoft.com/office/drawing/2014/main" id="{1222BDAB-2789-49B3-B24D-3E41C9BB10C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152400"/>
            <a:ext cx="7469815" cy="1341067"/>
          </a:xfrm>
          <a:prstGeom prst="rect">
            <a:avLst/>
          </a:prstGeom>
        </p:spPr>
      </p:pic>
      <p:sp>
        <p:nvSpPr>
          <p:cNvPr id="6" name="Rectangle 5">
            <a:extLst>
              <a:ext uri="{FF2B5EF4-FFF2-40B4-BE49-F238E27FC236}">
                <a16:creationId xmlns:a16="http://schemas.microsoft.com/office/drawing/2014/main" id="{0EF044C6-A8C2-437D-BD4F-6C2DB8740C16}"/>
              </a:ext>
            </a:extLst>
          </p:cNvPr>
          <p:cNvSpPr/>
          <p:nvPr/>
        </p:nvSpPr>
        <p:spPr>
          <a:xfrm>
            <a:off x="228600" y="5945586"/>
            <a:ext cx="2590800" cy="577081"/>
          </a:xfrm>
          <a:prstGeom prst="rect">
            <a:avLst/>
          </a:prstGeom>
        </p:spPr>
        <p:txBody>
          <a:bodyPr wrap="square">
            <a:spAutoFit/>
          </a:bodyPr>
          <a:lstStyle/>
          <a:p>
            <a:r>
              <a:rPr lang="en-US" sz="1050" dirty="0">
                <a:hlinkClick r:id="rId5"/>
              </a:rPr>
              <a:t>https://www.cnbc.com/2019/09/15/sofi-naming-rights-for-los-angeles-stadium-for-the-rams-and-chargers.html</a:t>
            </a:r>
            <a:endParaRPr lang="en-US" sz="1050" dirty="0"/>
          </a:p>
        </p:txBody>
      </p:sp>
      <p:sp>
        <p:nvSpPr>
          <p:cNvPr id="2" name="TextBox 1">
            <a:extLst>
              <a:ext uri="{FF2B5EF4-FFF2-40B4-BE49-F238E27FC236}">
                <a16:creationId xmlns:a16="http://schemas.microsoft.com/office/drawing/2014/main" id="{E80B3063-C532-43B6-8EED-95856AAAAC87}"/>
              </a:ext>
            </a:extLst>
          </p:cNvPr>
          <p:cNvSpPr txBox="1"/>
          <p:nvPr/>
        </p:nvSpPr>
        <p:spPr>
          <a:xfrm>
            <a:off x="1752600" y="1981200"/>
            <a:ext cx="1292020" cy="369332"/>
          </a:xfrm>
          <a:prstGeom prst="rect">
            <a:avLst/>
          </a:prstGeom>
          <a:noFill/>
          <a:ln w="19050">
            <a:solidFill>
              <a:srgbClr val="0000FF"/>
            </a:solidFill>
          </a:ln>
        </p:spPr>
        <p:txBody>
          <a:bodyPr wrap="none" rtlCol="0">
            <a:spAutoFit/>
          </a:bodyPr>
          <a:lstStyle/>
          <a:p>
            <a:r>
              <a:rPr lang="en-US" dirty="0"/>
              <a:t>$30M/Year</a:t>
            </a:r>
          </a:p>
        </p:txBody>
      </p:sp>
    </p:spTree>
    <p:extLst>
      <p:ext uri="{BB962C8B-B14F-4D97-AF65-F5344CB8AC3E}">
        <p14:creationId xmlns:p14="http://schemas.microsoft.com/office/powerpoint/2010/main" val="187679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63DDA-42ED-4B6A-87D4-0E6478004C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43000" y="685800"/>
            <a:ext cx="6705600" cy="5724293"/>
          </a:xfrm>
          <a:prstGeom prst="rect">
            <a:avLst/>
          </a:prstGeom>
          <a:ln w="19050">
            <a:solidFill>
              <a:srgbClr val="002060"/>
            </a:solidFill>
          </a:ln>
        </p:spPr>
      </p:pic>
    </p:spTree>
    <p:extLst>
      <p:ext uri="{BB962C8B-B14F-4D97-AF65-F5344CB8AC3E}">
        <p14:creationId xmlns:p14="http://schemas.microsoft.com/office/powerpoint/2010/main" val="1902572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0"/>
            <a:ext cx="4031809" cy="369332"/>
          </a:xfrm>
          <a:prstGeom prst="rect">
            <a:avLst/>
          </a:prstGeom>
          <a:noFill/>
        </p:spPr>
        <p:txBody>
          <a:bodyPr wrap="none" rtlCol="0">
            <a:spAutoFit/>
          </a:bodyPr>
          <a:lstStyle/>
          <a:p>
            <a:r>
              <a:rPr lang="en-US" b="1" dirty="0">
                <a:solidFill>
                  <a:schemeClr val="bg1"/>
                </a:solidFill>
              </a:rPr>
              <a:t>STADIUM/ARENA NAMING RIGHTS</a:t>
            </a:r>
          </a:p>
        </p:txBody>
      </p:sp>
      <p:pic>
        <p:nvPicPr>
          <p:cNvPr id="5"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8600" y="609600"/>
            <a:ext cx="3505200" cy="3276600"/>
          </a:xfrm>
          <a:prstGeom prst="rect">
            <a:avLst/>
          </a:prstGeom>
          <a:noFill/>
          <a:ln w="9525">
            <a:noFill/>
            <a:miter lim="800000"/>
            <a:headEnd/>
            <a:tailEnd/>
          </a:ln>
          <a:effectLst/>
        </p:spPr>
      </p:pic>
      <p:pic>
        <p:nvPicPr>
          <p:cNvPr id="6"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14800" y="609600"/>
            <a:ext cx="3886201" cy="2209801"/>
          </a:xfrm>
          <a:prstGeom prst="rect">
            <a:avLst/>
          </a:prstGeom>
          <a:noFill/>
          <a:ln w="9525">
            <a:noFill/>
            <a:miter lim="800000"/>
            <a:headEnd/>
            <a:tailEnd/>
          </a:ln>
          <a:effec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9461" y="4114800"/>
            <a:ext cx="4038600" cy="2590801"/>
          </a:xfrm>
          <a:prstGeom prst="rect">
            <a:avLst/>
          </a:prstGeom>
        </p:spPr>
      </p:pic>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572001" y="3429000"/>
            <a:ext cx="3429000" cy="2765323"/>
          </a:xfrm>
          <a:prstGeom prst="rect">
            <a:avLst/>
          </a:prstGeom>
        </p:spPr>
      </p:pic>
    </p:spTree>
    <p:extLst>
      <p:ext uri="{BB962C8B-B14F-4D97-AF65-F5344CB8AC3E}">
        <p14:creationId xmlns:p14="http://schemas.microsoft.com/office/powerpoint/2010/main" val="267092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0" y="457200"/>
            <a:ext cx="5943600" cy="5474834"/>
          </a:xfrm>
          <a:prstGeom prst="rect">
            <a:avLst/>
          </a:prstGeom>
          <a:noFill/>
          <a:ln w="9525">
            <a:noFill/>
            <a:miter lim="800000"/>
            <a:headEnd/>
            <a:tailEnd/>
          </a:ln>
          <a:effectLst/>
        </p:spPr>
      </p:pic>
      <p:sp>
        <p:nvSpPr>
          <p:cNvPr id="3" name="Rectangle 2"/>
          <p:cNvSpPr/>
          <p:nvPr/>
        </p:nvSpPr>
        <p:spPr>
          <a:xfrm>
            <a:off x="609600" y="6135469"/>
            <a:ext cx="7696200" cy="646331"/>
          </a:xfrm>
          <a:prstGeom prst="rect">
            <a:avLst/>
          </a:prstGeom>
        </p:spPr>
        <p:txBody>
          <a:bodyPr wrap="square">
            <a:spAutoFit/>
          </a:bodyPr>
          <a:lstStyle/>
          <a:p>
            <a:r>
              <a:rPr lang="en-US" sz="1200" dirty="0"/>
              <a:t>The multifaceted sponsorship was not cheap, and it is one reason the N.F.L. took in </a:t>
            </a:r>
            <a:r>
              <a:rPr lang="en-US" sz="1200" u="sng" dirty="0">
                <a:hlinkClick r:id="rId4" tooltip="Article on the sponsorship revenue."/>
              </a:rPr>
              <a:t>$1.1 billion</a:t>
            </a:r>
            <a:r>
              <a:rPr lang="en-US" sz="1200" dirty="0"/>
              <a:t> in sponsorship revenue last year. Microsoft will reportedly pay the N.F.L. </a:t>
            </a:r>
            <a:r>
              <a:rPr lang="en-US" sz="1200" u="sng" dirty="0">
                <a:hlinkClick r:id="rId5" tooltip="Article on the deal."/>
              </a:rPr>
              <a:t>$400 million</a:t>
            </a:r>
            <a:r>
              <a:rPr lang="en-US" sz="1200" dirty="0"/>
              <a:t> over the five-year life of the deal, figures that the company and the league would not confirm.</a:t>
            </a:r>
          </a:p>
        </p:txBody>
      </p:sp>
      <p:sp>
        <p:nvSpPr>
          <p:cNvPr id="4" name="TextBox 3"/>
          <p:cNvSpPr txBox="1"/>
          <p:nvPr/>
        </p:nvSpPr>
        <p:spPr>
          <a:xfrm>
            <a:off x="457200" y="0"/>
            <a:ext cx="3702745" cy="369332"/>
          </a:xfrm>
          <a:prstGeom prst="rect">
            <a:avLst/>
          </a:prstGeom>
          <a:noFill/>
        </p:spPr>
        <p:txBody>
          <a:bodyPr wrap="none" rtlCol="0">
            <a:spAutoFit/>
          </a:bodyPr>
          <a:lstStyle/>
          <a:p>
            <a:r>
              <a:rPr lang="en-US" b="1" dirty="0">
                <a:solidFill>
                  <a:schemeClr val="bg1"/>
                </a:solidFill>
              </a:rPr>
              <a:t>NFL – MICROSOFT ACTIVATION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545123"/>
            <a:ext cx="4038600" cy="3313723"/>
          </a:xfrm>
          <a:prstGeom prst="rect">
            <a:avLst/>
          </a:prstGeom>
          <a:noFill/>
          <a:ln w="9525">
            <a:noFill/>
            <a:miter lim="800000"/>
            <a:headEnd/>
            <a:tailEnd/>
          </a:ln>
          <a:effectLst/>
        </p:spPr>
      </p:pic>
      <p:pic>
        <p:nvPicPr>
          <p:cNvPr id="819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70948" y="457200"/>
            <a:ext cx="4796852" cy="3657600"/>
          </a:xfrm>
          <a:prstGeom prst="rect">
            <a:avLst/>
          </a:prstGeom>
          <a:noFill/>
          <a:ln w="9525">
            <a:noFill/>
            <a:miter lim="800000"/>
            <a:headEnd/>
            <a:tailEnd/>
          </a:ln>
          <a:effectLst/>
        </p:spPr>
      </p:pic>
      <p:sp>
        <p:nvSpPr>
          <p:cNvPr id="4" name="TextBox 3"/>
          <p:cNvSpPr txBox="1"/>
          <p:nvPr/>
        </p:nvSpPr>
        <p:spPr>
          <a:xfrm>
            <a:off x="457200" y="0"/>
            <a:ext cx="3702745" cy="369332"/>
          </a:xfrm>
          <a:prstGeom prst="rect">
            <a:avLst/>
          </a:prstGeom>
          <a:noFill/>
        </p:spPr>
        <p:txBody>
          <a:bodyPr wrap="none" rtlCol="0">
            <a:spAutoFit/>
          </a:bodyPr>
          <a:lstStyle/>
          <a:p>
            <a:r>
              <a:rPr lang="en-US" b="1" dirty="0">
                <a:solidFill>
                  <a:schemeClr val="bg1"/>
                </a:solidFill>
              </a:rPr>
              <a:t>NFL – MICROSOFT ACTIVATION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DC96B8-5C7D-4847-B3A1-51FA2952AC6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457199"/>
            <a:ext cx="4724400" cy="1066801"/>
          </a:xfrm>
          <a:prstGeom prst="rect">
            <a:avLst/>
          </a:prstGeom>
        </p:spPr>
      </p:pic>
      <p:pic>
        <p:nvPicPr>
          <p:cNvPr id="5" name="Picture 4">
            <a:extLst>
              <a:ext uri="{FF2B5EF4-FFF2-40B4-BE49-F238E27FC236}">
                <a16:creationId xmlns:a16="http://schemas.microsoft.com/office/drawing/2014/main" id="{EE1BE0F1-4B07-4809-961C-A788613AE1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1752600"/>
            <a:ext cx="5721348" cy="4038600"/>
          </a:xfrm>
          <a:prstGeom prst="rect">
            <a:avLst/>
          </a:prstGeom>
        </p:spPr>
      </p:pic>
      <p:pic>
        <p:nvPicPr>
          <p:cNvPr id="6" name="Picture 5">
            <a:extLst>
              <a:ext uri="{FF2B5EF4-FFF2-40B4-BE49-F238E27FC236}">
                <a16:creationId xmlns:a16="http://schemas.microsoft.com/office/drawing/2014/main" id="{8E6542BF-8911-4052-879B-31C65A91023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730476"/>
            <a:ext cx="2819400" cy="4365524"/>
          </a:xfrm>
          <a:prstGeom prst="rect">
            <a:avLst/>
          </a:prstGeom>
        </p:spPr>
      </p:pic>
      <p:sp>
        <p:nvSpPr>
          <p:cNvPr id="7" name="TextBox 6">
            <a:extLst>
              <a:ext uri="{FF2B5EF4-FFF2-40B4-BE49-F238E27FC236}">
                <a16:creationId xmlns:a16="http://schemas.microsoft.com/office/drawing/2014/main" id="{8392BD39-1D08-47C2-98CF-3C35F0EC1799}"/>
              </a:ext>
            </a:extLst>
          </p:cNvPr>
          <p:cNvSpPr txBox="1"/>
          <p:nvPr/>
        </p:nvSpPr>
        <p:spPr>
          <a:xfrm>
            <a:off x="457200" y="0"/>
            <a:ext cx="3224216" cy="369332"/>
          </a:xfrm>
          <a:prstGeom prst="rect">
            <a:avLst/>
          </a:prstGeom>
          <a:noFill/>
        </p:spPr>
        <p:txBody>
          <a:bodyPr wrap="none" rtlCol="0">
            <a:spAutoFit/>
          </a:bodyPr>
          <a:lstStyle/>
          <a:p>
            <a:r>
              <a:rPr lang="en-US" b="1" dirty="0">
                <a:solidFill>
                  <a:schemeClr val="bg1"/>
                </a:solidFill>
              </a:rPr>
              <a:t>MEASURING FAN LOYALTY</a:t>
            </a:r>
          </a:p>
        </p:txBody>
      </p:sp>
    </p:spTree>
    <p:extLst>
      <p:ext uri="{BB962C8B-B14F-4D97-AF65-F5344CB8AC3E}">
        <p14:creationId xmlns:p14="http://schemas.microsoft.com/office/powerpoint/2010/main" val="4196957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0395" y="1905000"/>
            <a:ext cx="8801099" cy="4343400"/>
          </a:xfrm>
          <a:prstGeom prst="rect">
            <a:avLst/>
          </a:prstGeom>
          <a:noFill/>
          <a:ln w="19050">
            <a:solidFill>
              <a:srgbClr val="0000FF"/>
            </a:solidFill>
            <a:miter lim="800000"/>
            <a:headEnd/>
            <a:tailEnd/>
          </a:ln>
          <a:effectLst/>
        </p:spPr>
      </p:pic>
      <p:sp>
        <p:nvSpPr>
          <p:cNvPr id="3" name="Title 1"/>
          <p:cNvSpPr>
            <a:spLocks noGrp="1"/>
          </p:cNvSpPr>
          <p:nvPr>
            <p:ph type="title"/>
          </p:nvPr>
        </p:nvSpPr>
        <p:spPr>
          <a:xfrm>
            <a:off x="76200" y="304800"/>
            <a:ext cx="8686800" cy="990600"/>
          </a:xfrm>
        </p:spPr>
        <p:txBody>
          <a:bodyPr>
            <a:normAutofit/>
          </a:bodyPr>
          <a:lstStyle/>
          <a:p>
            <a:r>
              <a:rPr lang="en-US" sz="2400" dirty="0"/>
              <a:t>Determining ROI/ROO - Social</a:t>
            </a:r>
          </a:p>
        </p:txBody>
      </p:sp>
      <p:pic>
        <p:nvPicPr>
          <p:cNvPr id="614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15200" y="457200"/>
            <a:ext cx="1533525" cy="762000"/>
          </a:xfrm>
          <a:prstGeom prst="rect">
            <a:avLst/>
          </a:prstGeom>
          <a:noFill/>
          <a:ln w="19050">
            <a:solidFill>
              <a:srgbClr val="0000FF"/>
            </a:solid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609600"/>
            <a:ext cx="5410200" cy="5928679"/>
          </a:xfrm>
          <a:prstGeom prst="rect">
            <a:avLst/>
          </a:prstGeom>
          <a:noFill/>
          <a:ln w="19050">
            <a:solidFill>
              <a:srgbClr val="002060"/>
            </a:solidFill>
            <a:miter lim="800000"/>
            <a:headEnd/>
            <a:tailEnd/>
          </a:ln>
          <a:effectLst/>
        </p:spPr>
      </p:pic>
      <p:pic>
        <p:nvPicPr>
          <p:cNvPr id="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15200" y="457200"/>
            <a:ext cx="1533525" cy="762000"/>
          </a:xfrm>
          <a:prstGeom prst="rect">
            <a:avLst/>
          </a:prstGeom>
          <a:noFill/>
          <a:ln w="19050">
            <a:solidFill>
              <a:srgbClr val="0000FF"/>
            </a:solid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F157D-B20E-4558-92F4-E9947AD926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400" y="1140204"/>
            <a:ext cx="8382000" cy="4498596"/>
          </a:xfrm>
          <a:prstGeom prst="rect">
            <a:avLst/>
          </a:prstGeom>
          <a:ln w="15875">
            <a:solidFill>
              <a:schemeClr val="accent1">
                <a:shade val="50000"/>
              </a:schemeClr>
            </a:solidFill>
          </a:ln>
        </p:spPr>
      </p:pic>
      <p:sp>
        <p:nvSpPr>
          <p:cNvPr id="6" name="TextBox 5">
            <a:extLst>
              <a:ext uri="{FF2B5EF4-FFF2-40B4-BE49-F238E27FC236}">
                <a16:creationId xmlns:a16="http://schemas.microsoft.com/office/drawing/2014/main" id="{E5A146F6-2E44-4F92-942C-714955B74667}"/>
              </a:ext>
            </a:extLst>
          </p:cNvPr>
          <p:cNvSpPr txBox="1"/>
          <p:nvPr/>
        </p:nvSpPr>
        <p:spPr>
          <a:xfrm>
            <a:off x="457200" y="0"/>
            <a:ext cx="2971776" cy="369332"/>
          </a:xfrm>
          <a:prstGeom prst="rect">
            <a:avLst/>
          </a:prstGeom>
          <a:noFill/>
        </p:spPr>
        <p:txBody>
          <a:bodyPr wrap="none" rtlCol="0">
            <a:spAutoFit/>
          </a:bodyPr>
          <a:lstStyle/>
          <a:p>
            <a:r>
              <a:rPr lang="en-US" b="1" dirty="0">
                <a:solidFill>
                  <a:schemeClr val="bg1"/>
                </a:solidFill>
              </a:rPr>
              <a:t>NBA Finals – YouTube TV</a:t>
            </a:r>
          </a:p>
        </p:txBody>
      </p:sp>
    </p:spTree>
    <p:extLst>
      <p:ext uri="{BB962C8B-B14F-4D97-AF65-F5344CB8AC3E}">
        <p14:creationId xmlns:p14="http://schemas.microsoft.com/office/powerpoint/2010/main" val="1920400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B4027-2A43-47AB-B90B-1B4EBD0F906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5800" y="1524000"/>
            <a:ext cx="7543800" cy="4041321"/>
          </a:xfrm>
          <a:prstGeom prst="rect">
            <a:avLst/>
          </a:prstGeom>
          <a:ln w="15875">
            <a:solidFill>
              <a:schemeClr val="accent1">
                <a:shade val="50000"/>
              </a:schemeClr>
            </a:solidFill>
          </a:ln>
        </p:spPr>
      </p:pic>
      <p:sp>
        <p:nvSpPr>
          <p:cNvPr id="7" name="TextBox 6">
            <a:extLst>
              <a:ext uri="{FF2B5EF4-FFF2-40B4-BE49-F238E27FC236}">
                <a16:creationId xmlns:a16="http://schemas.microsoft.com/office/drawing/2014/main" id="{C748C9D8-5F57-430D-BDFF-A72B13DBEA8C}"/>
              </a:ext>
            </a:extLst>
          </p:cNvPr>
          <p:cNvSpPr txBox="1"/>
          <p:nvPr/>
        </p:nvSpPr>
        <p:spPr>
          <a:xfrm>
            <a:off x="457200" y="0"/>
            <a:ext cx="3741217" cy="369332"/>
          </a:xfrm>
          <a:prstGeom prst="rect">
            <a:avLst/>
          </a:prstGeom>
          <a:noFill/>
        </p:spPr>
        <p:txBody>
          <a:bodyPr wrap="none" rtlCol="0">
            <a:spAutoFit/>
          </a:bodyPr>
          <a:lstStyle/>
          <a:p>
            <a:r>
              <a:rPr lang="en-US" b="1" dirty="0">
                <a:solidFill>
                  <a:schemeClr val="bg1"/>
                </a:solidFill>
              </a:rPr>
              <a:t>NBA Finals – YouTube TV (cont.)</a:t>
            </a:r>
          </a:p>
        </p:txBody>
      </p:sp>
    </p:spTree>
    <p:extLst>
      <p:ext uri="{BB962C8B-B14F-4D97-AF65-F5344CB8AC3E}">
        <p14:creationId xmlns:p14="http://schemas.microsoft.com/office/powerpoint/2010/main" val="3651533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AEA02-B29C-4BA0-A56E-3F3DD9A2F3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00" y="152400"/>
            <a:ext cx="1882619" cy="2429892"/>
          </a:xfrm>
          <a:prstGeom prst="rect">
            <a:avLst/>
          </a:prstGeom>
        </p:spPr>
      </p:pic>
      <p:pic>
        <p:nvPicPr>
          <p:cNvPr id="6" name="Picture 5">
            <a:extLst>
              <a:ext uri="{FF2B5EF4-FFF2-40B4-BE49-F238E27FC236}">
                <a16:creationId xmlns:a16="http://schemas.microsoft.com/office/drawing/2014/main" id="{708464D6-4E6F-4190-9022-92A18FC89C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0200" y="1411705"/>
            <a:ext cx="3657600" cy="4876800"/>
          </a:xfrm>
          <a:prstGeom prst="rect">
            <a:avLst/>
          </a:prstGeom>
          <a:ln w="19050">
            <a:solidFill>
              <a:srgbClr val="0000FF"/>
            </a:solidFill>
          </a:ln>
        </p:spPr>
      </p:pic>
      <p:pic>
        <p:nvPicPr>
          <p:cNvPr id="7" name="Picture 6">
            <a:extLst>
              <a:ext uri="{FF2B5EF4-FFF2-40B4-BE49-F238E27FC236}">
                <a16:creationId xmlns:a16="http://schemas.microsoft.com/office/drawing/2014/main" id="{C28F2210-5B85-4F12-ADC3-8AE579D536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10199" y="1411705"/>
            <a:ext cx="3563815" cy="4876800"/>
          </a:xfrm>
          <a:prstGeom prst="rect">
            <a:avLst/>
          </a:prstGeom>
          <a:ln w="19050">
            <a:solidFill>
              <a:srgbClr val="0000FF"/>
            </a:solidFill>
          </a:ln>
        </p:spPr>
      </p:pic>
    </p:spTree>
    <p:extLst>
      <p:ext uri="{BB962C8B-B14F-4D97-AF65-F5344CB8AC3E}">
        <p14:creationId xmlns:p14="http://schemas.microsoft.com/office/powerpoint/2010/main" val="2272717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87A18-0D45-41EC-B16E-4DA48EE859B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457200"/>
            <a:ext cx="4419600" cy="4321387"/>
          </a:xfrm>
          <a:prstGeom prst="rect">
            <a:avLst/>
          </a:prstGeom>
          <a:ln w="19050">
            <a:solidFill>
              <a:srgbClr val="002060"/>
            </a:solidFill>
          </a:ln>
        </p:spPr>
      </p:pic>
      <p:pic>
        <p:nvPicPr>
          <p:cNvPr id="5" name="Picture 4">
            <a:extLst>
              <a:ext uri="{FF2B5EF4-FFF2-40B4-BE49-F238E27FC236}">
                <a16:creationId xmlns:a16="http://schemas.microsoft.com/office/drawing/2014/main" id="{2FFEA6B9-42E2-445E-AB5F-864D643E034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29200" y="457200"/>
            <a:ext cx="3793671" cy="3124200"/>
          </a:xfrm>
          <a:prstGeom prst="rect">
            <a:avLst/>
          </a:prstGeom>
        </p:spPr>
      </p:pic>
      <p:pic>
        <p:nvPicPr>
          <p:cNvPr id="6" name="Picture 5">
            <a:extLst>
              <a:ext uri="{FF2B5EF4-FFF2-40B4-BE49-F238E27FC236}">
                <a16:creationId xmlns:a16="http://schemas.microsoft.com/office/drawing/2014/main" id="{323DD293-F869-44F3-81EA-D2F346BCF2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05400" y="3786018"/>
            <a:ext cx="2362200" cy="3002158"/>
          </a:xfrm>
          <a:prstGeom prst="rect">
            <a:avLst/>
          </a:prstGeom>
        </p:spPr>
      </p:pic>
    </p:spTree>
    <p:extLst>
      <p:ext uri="{BB962C8B-B14F-4D97-AF65-F5344CB8AC3E}">
        <p14:creationId xmlns:p14="http://schemas.microsoft.com/office/powerpoint/2010/main" val="219821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DFBCE5-33A7-4E9B-926C-FBC4770B7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00200" y="76199"/>
            <a:ext cx="5105400" cy="6734783"/>
          </a:xfrm>
          <a:prstGeom prst="rect">
            <a:avLst/>
          </a:prstGeom>
          <a:ln w="19050">
            <a:solidFill>
              <a:schemeClr val="tx1"/>
            </a:solidFill>
          </a:ln>
        </p:spPr>
      </p:pic>
    </p:spTree>
    <p:extLst>
      <p:ext uri="{BB962C8B-B14F-4D97-AF65-F5344CB8AC3E}">
        <p14:creationId xmlns:p14="http://schemas.microsoft.com/office/powerpoint/2010/main" val="1577077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184953"/>
            <a:ext cx="7924800" cy="5520647"/>
          </a:xfrm>
          <a:prstGeom prst="rect">
            <a:avLst/>
          </a:prstGeom>
          <a:noFill/>
          <a:ln w="19050">
            <a:solidFill>
              <a:srgbClr val="002060"/>
            </a:solidFill>
            <a:miter lim="800000"/>
            <a:headEnd/>
            <a:tailEnd/>
          </a:ln>
          <a:effectLst/>
        </p:spPr>
      </p:pic>
      <p:sp>
        <p:nvSpPr>
          <p:cNvPr id="5" name="Title 1"/>
          <p:cNvSpPr>
            <a:spLocks noGrp="1"/>
          </p:cNvSpPr>
          <p:nvPr>
            <p:ph type="title"/>
          </p:nvPr>
        </p:nvSpPr>
        <p:spPr>
          <a:xfrm>
            <a:off x="76200" y="152400"/>
            <a:ext cx="8686800" cy="990600"/>
          </a:xfrm>
        </p:spPr>
        <p:txBody>
          <a:bodyPr>
            <a:normAutofit/>
          </a:bodyPr>
          <a:lstStyle/>
          <a:p>
            <a:r>
              <a:rPr lang="en-US" sz="2400" dirty="0"/>
              <a:t>Determining ROI/ROO  -TV Only</a:t>
            </a: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91400" y="309562"/>
            <a:ext cx="1362075" cy="681038"/>
          </a:xfrm>
          <a:prstGeom prst="rect">
            <a:avLst/>
          </a:prstGeom>
          <a:noFill/>
          <a:ln w="19050">
            <a:solidFill>
              <a:srgbClr val="0000FF"/>
            </a:solid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457200"/>
            <a:ext cx="8610600" cy="617717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7200" y="588579"/>
            <a:ext cx="8369710" cy="5964621"/>
          </a:xfrm>
          <a:prstGeom prst="rect">
            <a:avLst/>
          </a:prstGeom>
          <a:noFill/>
          <a:ln w="22225">
            <a:solidFill>
              <a:srgbClr val="002060"/>
            </a:solid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81000" y="457200"/>
            <a:ext cx="5715000" cy="563562"/>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itchFamily="34" charset="-128"/>
              </a:defRPr>
            </a:lvl5pPr>
            <a:lvl6pPr marL="457200" algn="ctr" rtl="0" fontAlgn="base">
              <a:spcBef>
                <a:spcPct val="0"/>
              </a:spcBef>
              <a:spcAft>
                <a:spcPct val="0"/>
              </a:spcAft>
              <a:defRPr sz="4400">
                <a:solidFill>
                  <a:schemeClr val="tx2"/>
                </a:solidFill>
                <a:latin typeface="Arial" charset="0"/>
                <a:ea typeface="ＭＳ Ｐゴシック" pitchFamily="34" charset="-128"/>
              </a:defRPr>
            </a:lvl6pPr>
            <a:lvl7pPr marL="914400" algn="ctr" rtl="0" fontAlgn="base">
              <a:spcBef>
                <a:spcPct val="0"/>
              </a:spcBef>
              <a:spcAft>
                <a:spcPct val="0"/>
              </a:spcAft>
              <a:defRPr sz="4400">
                <a:solidFill>
                  <a:schemeClr val="tx2"/>
                </a:solidFill>
                <a:latin typeface="Arial" charset="0"/>
                <a:ea typeface="ＭＳ Ｐゴシック" pitchFamily="34" charset="-128"/>
              </a:defRPr>
            </a:lvl7pPr>
            <a:lvl8pPr marL="1371600" algn="ctr" rtl="0" fontAlgn="base">
              <a:spcBef>
                <a:spcPct val="0"/>
              </a:spcBef>
              <a:spcAft>
                <a:spcPct val="0"/>
              </a:spcAft>
              <a:defRPr sz="4400">
                <a:solidFill>
                  <a:schemeClr val="tx2"/>
                </a:solidFill>
                <a:latin typeface="Arial" charset="0"/>
                <a:ea typeface="ＭＳ Ｐゴシック" pitchFamily="34" charset="-128"/>
              </a:defRPr>
            </a:lvl8pPr>
            <a:lvl9pPr marL="1828800" algn="ctr" rtl="0" fontAlgn="base">
              <a:spcBef>
                <a:spcPct val="0"/>
              </a:spcBef>
              <a:spcAft>
                <a:spcPct val="0"/>
              </a:spcAft>
              <a:defRPr sz="4400">
                <a:solidFill>
                  <a:schemeClr val="tx2"/>
                </a:solidFill>
                <a:latin typeface="Arial" charset="0"/>
                <a:ea typeface="ＭＳ Ｐゴシック" pitchFamily="34" charset="-128"/>
              </a:defRPr>
            </a:lvl9pPr>
          </a:lstStyle>
          <a:p>
            <a:pPr marL="742950" indent="-742950" algn="l"/>
            <a:r>
              <a:rPr lang="en-AU" sz="2000" b="1" dirty="0">
                <a:solidFill>
                  <a:srgbClr val="92D050"/>
                </a:solidFill>
              </a:rPr>
              <a:t>Nationals Top 10 Sponsors</a:t>
            </a:r>
            <a:endParaRPr lang="en-GB" sz="2000" b="1" dirty="0">
              <a:solidFill>
                <a:srgbClr val="92D050"/>
              </a:solidFill>
            </a:endParaRPr>
          </a:p>
        </p:txBody>
      </p:sp>
      <p:sp>
        <p:nvSpPr>
          <p:cNvPr id="9" name="TextBox 8"/>
          <p:cNvSpPr txBox="1"/>
          <p:nvPr/>
        </p:nvSpPr>
        <p:spPr>
          <a:xfrm>
            <a:off x="322800" y="1412776"/>
            <a:ext cx="8256627" cy="246221"/>
          </a:xfrm>
          <a:prstGeom prst="rect">
            <a:avLst/>
          </a:prstGeom>
          <a:noFill/>
        </p:spPr>
        <p:txBody>
          <a:bodyPr wrap="square" rtlCol="0">
            <a:spAutoFit/>
          </a:bodyPr>
          <a:lstStyle/>
          <a:p>
            <a:pPr algn="ctr"/>
            <a:r>
              <a:rPr lang="en-US" sz="1000" b="1" dirty="0">
                <a:solidFill>
                  <a:schemeClr val="tx1">
                    <a:lumMod val="65000"/>
                    <a:lumOff val="35000"/>
                  </a:schemeClr>
                </a:solidFill>
              </a:rPr>
              <a:t>Top 10 Brands by QI Media Value</a:t>
            </a:r>
          </a:p>
        </p:txBody>
      </p:sp>
      <p:sp>
        <p:nvSpPr>
          <p:cNvPr id="24" name="Slide Number Placeholder 3"/>
          <p:cNvSpPr txBox="1">
            <a:spLocks/>
          </p:cNvSpPr>
          <p:nvPr/>
        </p:nvSpPr>
        <p:spPr>
          <a:xfrm>
            <a:off x="6781800" y="6477000"/>
            <a:ext cx="2133600" cy="365125"/>
          </a:xfrm>
          <a:prstGeom prst="rect">
            <a:avLst/>
          </a:prstGeom>
        </p:spPr>
        <p:txBody>
          <a:bodyPr/>
          <a:lstStyle>
            <a:defPPr>
              <a:defRPr lang="en-US"/>
            </a:defPPr>
            <a:lvl1pPr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9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9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9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900" kern="1200">
                <a:solidFill>
                  <a:schemeClr val="tx1"/>
                </a:solidFill>
                <a:latin typeface="Arial" pitchFamily="34" charset="0"/>
                <a:ea typeface="ＭＳ Ｐゴシック" pitchFamily="34" charset="-128"/>
                <a:cs typeface="+mn-cs"/>
              </a:defRPr>
            </a:lvl9pPr>
          </a:lstStyle>
          <a:p>
            <a:pPr algn="r"/>
            <a:fld id="{BEAA6D23-3A55-4FEF-BC92-B89FC9E12CC1}" type="slidenum">
              <a:rPr lang="en-GB" sz="1100" b="1" smtClean="0">
                <a:solidFill>
                  <a:schemeClr val="bg1"/>
                </a:solidFill>
              </a:rPr>
              <a:pPr algn="r"/>
              <a:t>73</a:t>
            </a:fld>
            <a:endParaRPr lang="en-GB" sz="1100" b="1" dirty="0">
              <a:solidFill>
                <a:schemeClr val="bg1"/>
              </a:solidFill>
            </a:endParaRPr>
          </a:p>
        </p:txBody>
      </p:sp>
      <p:pic>
        <p:nvPicPr>
          <p:cNvPr id="2" name="Picture 2" descr="http://images2.wikia.nocookie.net/__cb20100423080932/automobile/images/f/fd/Lexus_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400" y="5562600"/>
            <a:ext cx="609600" cy="413744"/>
          </a:xfrm>
          <a:prstGeom prst="rect">
            <a:avLst/>
          </a:prstGeom>
          <a:noFill/>
        </p:spPr>
      </p:pic>
      <p:pic>
        <p:nvPicPr>
          <p:cNvPr id="18" name="Picture 2" descr="http://www.washingtoncitypaper.com/blogs/citydesk/files/2011/05/nationals_logo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52600" y="5562600"/>
            <a:ext cx="381000" cy="381000"/>
          </a:xfrm>
          <a:prstGeom prst="rect">
            <a:avLst/>
          </a:prstGeom>
          <a:noFill/>
        </p:spPr>
      </p:pic>
      <p:pic>
        <p:nvPicPr>
          <p:cNvPr id="43012" name="Picture 4" descr="http://images.pictureshunt.com/pics/m/miller_lite-3138.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38400" y="5562600"/>
            <a:ext cx="533400" cy="352426"/>
          </a:xfrm>
          <a:prstGeom prst="rect">
            <a:avLst/>
          </a:prstGeom>
          <a:noFill/>
        </p:spPr>
      </p:pic>
      <p:pic>
        <p:nvPicPr>
          <p:cNvPr id="3" name="Picture 6" descr="http://www.tbp.org/Images/Logos/Corporate%20logos/GEICO-LogoPic.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24200" y="5701837"/>
            <a:ext cx="685797" cy="118465"/>
          </a:xfrm>
          <a:prstGeom prst="rect">
            <a:avLst/>
          </a:prstGeom>
          <a:noFill/>
        </p:spPr>
      </p:pic>
      <p:pic>
        <p:nvPicPr>
          <p:cNvPr id="4" name="Picture 8" descr="http://www.yourlogoresources.com/wp-content/uploads/2012/07/PNC-Bank-logo.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86200" y="5694340"/>
            <a:ext cx="609600" cy="188890"/>
          </a:xfrm>
          <a:prstGeom prst="rect">
            <a:avLst/>
          </a:prstGeom>
          <a:noFill/>
        </p:spPr>
      </p:pic>
      <p:pic>
        <p:nvPicPr>
          <p:cNvPr id="10" name="Picture 14" descr="http://logodatabases.com/wp-content/uploads/2012/04/united-airlines-logo.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34000" y="5715000"/>
            <a:ext cx="685800" cy="119672"/>
          </a:xfrm>
          <a:prstGeom prst="rect">
            <a:avLst/>
          </a:prstGeom>
          <a:noFill/>
        </p:spPr>
      </p:pic>
      <p:pic>
        <p:nvPicPr>
          <p:cNvPr id="11" name="Picture 16" descr="http://www.aipn.org/userfiles/image/Corporate%20sponsors/ExxonMobil%20Logo.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96000" y="5700975"/>
            <a:ext cx="685800" cy="126227"/>
          </a:xfrm>
          <a:prstGeom prst="rect">
            <a:avLst/>
          </a:prstGeom>
          <a:noFill/>
        </p:spPr>
      </p:pic>
      <p:pic>
        <p:nvPicPr>
          <p:cNvPr id="12" name="Picture 18" descr="http://www.userlogos.org/files/logos/ingalls/capitalone.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58000" y="5562600"/>
            <a:ext cx="558800" cy="419100"/>
          </a:xfrm>
          <a:prstGeom prst="rect">
            <a:avLst/>
          </a:prstGeom>
          <a:noFill/>
        </p:spPr>
      </p:pic>
      <p:sp>
        <p:nvSpPr>
          <p:cNvPr id="13" name="AutoShape 20" descr="http://images3.wikia.nocookie.net/__cb20100726122328/logopedia/images/6/69/Cholula_Hot_Sauce.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43030" name="AutoShape 22" descr="http://images3.wikia.nocookie.net/__cb20100726122328/logopedia/images/6/69/Cholula_Hot_Sauce.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4" name="AutoShape 24" descr="http://images3.wikia.nocookie.net/__cb20100726122328/logopedia/images/6/69/Cholula_Hot_Sauce.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43034" name="AutoShape 26" descr="http://images3.wikia.nocookie.net/__cb20100726122328/logopedia/images/6/69/Cholula_Hot_Sauce.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43036" name="Picture 28" descr="http://chili-sauces.com/wp-content/uploads/2011/11/cholula-brand-logo-200x200.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543800" y="5486400"/>
            <a:ext cx="685800" cy="685800"/>
          </a:xfrm>
          <a:prstGeom prst="rect">
            <a:avLst/>
          </a:prstGeom>
          <a:noFill/>
        </p:spPr>
      </p:pic>
      <p:graphicFrame>
        <p:nvGraphicFramePr>
          <p:cNvPr id="16" name="Chart 15"/>
          <p:cNvGraphicFramePr/>
          <p:nvPr/>
        </p:nvGraphicFramePr>
        <p:xfrm>
          <a:off x="76200" y="1219200"/>
          <a:ext cx="8763000" cy="4419600"/>
        </p:xfrm>
        <a:graphic>
          <a:graphicData uri="http://schemas.openxmlformats.org/drawingml/2006/chart">
            <c:chart xmlns:c="http://schemas.openxmlformats.org/drawingml/2006/chart" xmlns:r="http://schemas.openxmlformats.org/officeDocument/2006/relationships" r:id="rId12"/>
          </a:graphicData>
        </a:graphic>
      </p:graphicFrame>
      <p:pic>
        <p:nvPicPr>
          <p:cNvPr id="1026"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648200" y="5715000"/>
            <a:ext cx="609600" cy="111967"/>
          </a:xfrm>
          <a:prstGeom prst="rect">
            <a:avLst/>
          </a:prstGeom>
          <a:noFill/>
          <a:ln w="9525">
            <a:noFill/>
            <a:miter lim="800000"/>
            <a:headEnd/>
            <a:tailEnd/>
          </a:ln>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D4BD-86FD-4F1E-8DE6-E55A413819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 y="159327"/>
            <a:ext cx="8229600" cy="6434053"/>
          </a:xfrm>
          <a:prstGeom prst="rect">
            <a:avLst/>
          </a:prstGeom>
        </p:spPr>
      </p:pic>
    </p:spTree>
    <p:extLst>
      <p:ext uri="{BB962C8B-B14F-4D97-AF65-F5344CB8AC3E}">
        <p14:creationId xmlns:p14="http://schemas.microsoft.com/office/powerpoint/2010/main" val="19057232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192977"/>
            <a:ext cx="8659688" cy="1015663"/>
          </a:xfrm>
          <a:prstGeom prst="rect">
            <a:avLst/>
          </a:prstGeom>
          <a:noFill/>
        </p:spPr>
        <p:txBody>
          <a:bodyPr wrap="square" rtlCol="0">
            <a:spAutoFit/>
          </a:bodyPr>
          <a:lstStyle/>
          <a:p>
            <a:pPr lvl="0">
              <a:lnSpc>
                <a:spcPct val="150000"/>
              </a:lnSpc>
            </a:pPr>
            <a:r>
              <a:rPr lang="en-US" sz="1000" dirty="0">
                <a:solidFill>
                  <a:schemeClr val="tx1">
                    <a:lumMod val="65000"/>
                    <a:lumOff val="35000"/>
                  </a:schemeClr>
                </a:solidFill>
              </a:rPr>
              <a:t>The following table displays the share of voice and duration for Nationals coverage on  ESPN SportsCenter coverage from March 2012 through June 2012.  The Nationals currently rank 4</a:t>
            </a:r>
            <a:r>
              <a:rPr lang="en-US" sz="1000" baseline="30000" dirty="0">
                <a:solidFill>
                  <a:schemeClr val="tx1">
                    <a:lumMod val="65000"/>
                    <a:lumOff val="35000"/>
                  </a:schemeClr>
                </a:solidFill>
              </a:rPr>
              <a:t>th</a:t>
            </a:r>
            <a:r>
              <a:rPr lang="en-US" sz="1000" dirty="0">
                <a:solidFill>
                  <a:schemeClr val="tx1">
                    <a:lumMod val="65000"/>
                    <a:lumOff val="35000"/>
                  </a:schemeClr>
                </a:solidFill>
              </a:rPr>
              <a:t> in total SportsCenter MLB coverage. </a:t>
            </a:r>
            <a:endParaRPr lang="en-US" sz="1000" i="1" dirty="0">
              <a:solidFill>
                <a:schemeClr val="tx1">
                  <a:lumMod val="65000"/>
                  <a:lumOff val="35000"/>
                </a:schemeClr>
              </a:solidFill>
            </a:endParaRPr>
          </a:p>
          <a:p>
            <a:pPr lvl="0">
              <a:lnSpc>
                <a:spcPct val="150000"/>
              </a:lnSpc>
            </a:pPr>
            <a:r>
              <a:rPr lang="en-US" sz="1000" i="1" dirty="0">
                <a:solidFill>
                  <a:schemeClr val="tx1">
                    <a:lumMod val="65000"/>
                    <a:lumOff val="35000"/>
                  </a:schemeClr>
                </a:solidFill>
              </a:rPr>
              <a:t>SportsCenter share of voice is calculated as the total news time dedicated to each team/league on SportsCenter. Based on three daily broadcasts 1800, 2300, 0200.</a:t>
            </a:r>
          </a:p>
        </p:txBody>
      </p:sp>
      <p:graphicFrame>
        <p:nvGraphicFramePr>
          <p:cNvPr id="4" name="Table 3"/>
          <p:cNvGraphicFramePr>
            <a:graphicFrameLocks noGrp="1"/>
          </p:cNvGraphicFramePr>
          <p:nvPr>
            <p:extLst>
              <p:ext uri="{D42A27DB-BD31-4B8C-83A1-F6EECF244321}">
                <p14:modId xmlns:p14="http://schemas.microsoft.com/office/powerpoint/2010/main" val="4061516170"/>
              </p:ext>
            </p:extLst>
          </p:nvPr>
        </p:nvGraphicFramePr>
        <p:xfrm>
          <a:off x="533400" y="2341433"/>
          <a:ext cx="7848601" cy="1620967"/>
        </p:xfrm>
        <a:graphic>
          <a:graphicData uri="http://schemas.openxmlformats.org/drawingml/2006/table">
            <a:tbl>
              <a:tblPr/>
              <a:tblGrid>
                <a:gridCol w="1962150">
                  <a:extLst>
                    <a:ext uri="{9D8B030D-6E8A-4147-A177-3AD203B41FA5}">
                      <a16:colId xmlns:a16="http://schemas.microsoft.com/office/drawing/2014/main" val="20000"/>
                    </a:ext>
                  </a:extLst>
                </a:gridCol>
                <a:gridCol w="1121228">
                  <a:extLst>
                    <a:ext uri="{9D8B030D-6E8A-4147-A177-3AD203B41FA5}">
                      <a16:colId xmlns:a16="http://schemas.microsoft.com/office/drawing/2014/main" val="20001"/>
                    </a:ext>
                  </a:extLst>
                </a:gridCol>
                <a:gridCol w="1214665">
                  <a:extLst>
                    <a:ext uri="{9D8B030D-6E8A-4147-A177-3AD203B41FA5}">
                      <a16:colId xmlns:a16="http://schemas.microsoft.com/office/drawing/2014/main" val="20002"/>
                    </a:ext>
                  </a:extLst>
                </a:gridCol>
                <a:gridCol w="1121228">
                  <a:extLst>
                    <a:ext uri="{9D8B030D-6E8A-4147-A177-3AD203B41FA5}">
                      <a16:colId xmlns:a16="http://schemas.microsoft.com/office/drawing/2014/main" val="20003"/>
                    </a:ext>
                  </a:extLst>
                </a:gridCol>
                <a:gridCol w="1214665">
                  <a:extLst>
                    <a:ext uri="{9D8B030D-6E8A-4147-A177-3AD203B41FA5}">
                      <a16:colId xmlns:a16="http://schemas.microsoft.com/office/drawing/2014/main" val="20004"/>
                    </a:ext>
                  </a:extLst>
                </a:gridCol>
                <a:gridCol w="1214665">
                  <a:extLst>
                    <a:ext uri="{9D8B030D-6E8A-4147-A177-3AD203B41FA5}">
                      <a16:colId xmlns:a16="http://schemas.microsoft.com/office/drawing/2014/main" val="20005"/>
                    </a:ext>
                  </a:extLst>
                </a:gridCol>
              </a:tblGrid>
              <a:tr h="431534">
                <a:tc>
                  <a:txBody>
                    <a:bodyPr/>
                    <a:lstStyle/>
                    <a:p>
                      <a:pPr algn="l" rtl="0" fontAlgn="ctr"/>
                      <a:r>
                        <a:rPr lang="en-US" sz="900" b="1" i="0" u="none" strike="noStrike" dirty="0">
                          <a:solidFill>
                            <a:srgbClr val="FFFFFF"/>
                          </a:solidFill>
                          <a:latin typeface="+mn-lt"/>
                        </a:rPr>
                        <a:t> </a:t>
                      </a:r>
                    </a:p>
                  </a:txBody>
                  <a:tcPr marL="5802" marR="5802" marT="5802"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tc>
                  <a:txBody>
                    <a:bodyPr/>
                    <a:lstStyle/>
                    <a:p>
                      <a:pPr algn="ctr" fontAlgn="b"/>
                      <a:r>
                        <a:rPr lang="en-US" sz="900" b="1" i="0" u="none" strike="noStrike" dirty="0">
                          <a:solidFill>
                            <a:schemeClr val="bg1"/>
                          </a:solidFill>
                          <a:latin typeface="+mn-lt"/>
                        </a:rPr>
                        <a:t>March</a:t>
                      </a:r>
                    </a:p>
                    <a:p>
                      <a:pPr algn="ctr" fontAlgn="b"/>
                      <a:r>
                        <a:rPr lang="en-US" sz="900" b="1" i="0" u="none" strike="noStrike" dirty="0">
                          <a:solidFill>
                            <a:schemeClr val="bg1"/>
                          </a:solidFill>
                          <a:latin typeface="+mn-lt"/>
                        </a:rPr>
                        <a:t>(seconds)</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tc>
                  <a:txBody>
                    <a:bodyPr/>
                    <a:lstStyle/>
                    <a:p>
                      <a:pPr algn="ctr" fontAlgn="b"/>
                      <a:r>
                        <a:rPr lang="en-US" sz="900" b="1" i="0" u="none" strike="noStrike" dirty="0">
                          <a:solidFill>
                            <a:schemeClr val="bg1"/>
                          </a:solidFill>
                          <a:latin typeface="+mn-lt"/>
                        </a:rPr>
                        <a:t>April</a:t>
                      </a:r>
                    </a:p>
                    <a:p>
                      <a:pPr algn="ctr" fontAlgn="b"/>
                      <a:r>
                        <a:rPr lang="en-US" sz="900" b="1" i="0" u="none" strike="noStrike" dirty="0">
                          <a:solidFill>
                            <a:schemeClr val="bg1"/>
                          </a:solidFill>
                          <a:latin typeface="+mn-lt"/>
                        </a:rPr>
                        <a:t>(seconds)</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tc>
                  <a:txBody>
                    <a:bodyPr/>
                    <a:lstStyle/>
                    <a:p>
                      <a:pPr algn="ctr" fontAlgn="b"/>
                      <a:r>
                        <a:rPr lang="en-US" sz="900" b="1" i="0" u="none" strike="noStrike" dirty="0">
                          <a:solidFill>
                            <a:schemeClr val="bg1"/>
                          </a:solidFill>
                          <a:latin typeface="+mn-lt"/>
                        </a:rPr>
                        <a:t>May</a:t>
                      </a:r>
                    </a:p>
                    <a:p>
                      <a:pPr algn="ctr" fontAlgn="b"/>
                      <a:r>
                        <a:rPr lang="en-US" sz="900" b="1" i="0" u="none" strike="noStrike" dirty="0">
                          <a:solidFill>
                            <a:schemeClr val="bg1"/>
                          </a:solidFill>
                          <a:latin typeface="+mn-lt"/>
                        </a:rPr>
                        <a:t>(seconds)</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tc>
                  <a:txBody>
                    <a:bodyPr/>
                    <a:lstStyle/>
                    <a:p>
                      <a:pPr algn="ctr" fontAlgn="b"/>
                      <a:r>
                        <a:rPr lang="en-US" sz="900" b="1" i="0" u="none" strike="noStrike" dirty="0">
                          <a:solidFill>
                            <a:schemeClr val="bg1"/>
                          </a:solidFill>
                          <a:latin typeface="+mn-lt"/>
                        </a:rPr>
                        <a:t>June</a:t>
                      </a:r>
                    </a:p>
                    <a:p>
                      <a:pPr algn="ctr" fontAlgn="b"/>
                      <a:r>
                        <a:rPr lang="en-US" sz="900" b="1" i="0" u="none" strike="noStrike" dirty="0">
                          <a:solidFill>
                            <a:schemeClr val="bg1"/>
                          </a:solidFill>
                          <a:latin typeface="+mn-lt"/>
                        </a:rPr>
                        <a:t>(seconds)</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tc>
                  <a:txBody>
                    <a:bodyPr/>
                    <a:lstStyle/>
                    <a:p>
                      <a:pPr algn="ctr" fontAlgn="b"/>
                      <a:r>
                        <a:rPr lang="en-US" sz="900" b="1" i="0" u="none" strike="noStrike" dirty="0">
                          <a:solidFill>
                            <a:schemeClr val="bg1"/>
                          </a:solidFill>
                          <a:latin typeface="+mn-lt"/>
                        </a:rPr>
                        <a:t>Total</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84214">
                <a:tc>
                  <a:txBody>
                    <a:bodyPr/>
                    <a:lstStyle/>
                    <a:p>
                      <a:pPr algn="l" fontAlgn="b"/>
                      <a:endParaRPr lang="en-US" sz="900" b="1" i="0" u="none" strike="noStrike" dirty="0">
                        <a:solidFill>
                          <a:schemeClr val="tx1">
                            <a:lumMod val="65000"/>
                            <a:lumOff val="35000"/>
                          </a:schemeClr>
                        </a:solidFill>
                        <a:latin typeface="+mn-lt"/>
                      </a:endParaRP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215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1,458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5,614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3,285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en-US" sz="900" b="0" i="0" u="none" strike="noStrike" dirty="0">
                          <a:solidFill>
                            <a:schemeClr val="tx1">
                              <a:lumMod val="65000"/>
                              <a:lumOff val="35000"/>
                            </a:schemeClr>
                          </a:solidFill>
                          <a:latin typeface="+mn-lt"/>
                        </a:rPr>
                        <a:t>10,572</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1"/>
                  </a:ext>
                </a:extLst>
              </a:tr>
              <a:tr h="384214">
                <a:tc>
                  <a:txBody>
                    <a:bodyPr/>
                    <a:lstStyle/>
                    <a:p>
                      <a:pPr algn="l" fontAlgn="b"/>
                      <a:endParaRPr lang="en-US" sz="900" b="1" i="0" u="none" strike="noStrike" dirty="0">
                        <a:solidFill>
                          <a:schemeClr val="tx1">
                            <a:lumMod val="65000"/>
                            <a:lumOff val="35000"/>
                          </a:schemeClr>
                        </a:solidFill>
                        <a:latin typeface="+mn-lt"/>
                      </a:endParaRPr>
                    </a:p>
                    <a:p>
                      <a:pPr algn="l" fontAlgn="b"/>
                      <a:endParaRPr lang="en-US" sz="900" b="1" i="0" u="none" strike="noStrike" dirty="0">
                        <a:solidFill>
                          <a:schemeClr val="tx1">
                            <a:lumMod val="65000"/>
                            <a:lumOff val="35000"/>
                          </a:schemeClr>
                        </a:solidFill>
                        <a:latin typeface="+mn-lt"/>
                      </a:endParaRPr>
                    </a:p>
                    <a:p>
                      <a:pPr algn="l" fontAlgn="b"/>
                      <a:endParaRPr lang="en-US" sz="900" b="1" i="0" u="none" strike="noStrike" dirty="0">
                        <a:solidFill>
                          <a:schemeClr val="tx1">
                            <a:lumMod val="65000"/>
                            <a:lumOff val="35000"/>
                          </a:schemeClr>
                        </a:solidFill>
                        <a:latin typeface="+mn-lt"/>
                      </a:endParaRP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13,558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58,606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73,635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en-US" sz="900" b="0" i="0" u="none" strike="noStrike" dirty="0">
                          <a:solidFill>
                            <a:schemeClr val="tx1">
                              <a:lumMod val="65000"/>
                              <a:lumOff val="35000"/>
                            </a:schemeClr>
                          </a:solidFill>
                          <a:latin typeface="Arial"/>
                        </a:rPr>
                        <a:t>51,676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en-US" sz="900" b="0" i="0" u="none" strike="noStrike" dirty="0">
                          <a:solidFill>
                            <a:schemeClr val="tx1">
                              <a:lumMod val="65000"/>
                              <a:lumOff val="35000"/>
                            </a:schemeClr>
                          </a:solidFill>
                          <a:latin typeface="+mn-lt"/>
                        </a:rPr>
                        <a:t>197,475</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2"/>
                  </a:ext>
                </a:extLst>
              </a:tr>
              <a:tr h="384214">
                <a:tc>
                  <a:txBody>
                    <a:bodyPr/>
                    <a:lstStyle/>
                    <a:p>
                      <a:pPr algn="l" fontAlgn="b"/>
                      <a:r>
                        <a:rPr lang="en-US" sz="900" b="1" i="0" u="none" strike="noStrike" baseline="0" dirty="0">
                          <a:solidFill>
                            <a:schemeClr val="tx1">
                              <a:lumMod val="65000"/>
                              <a:lumOff val="35000"/>
                            </a:schemeClr>
                          </a:solidFill>
                          <a:latin typeface="+mn-lt"/>
                        </a:rPr>
                        <a:t>Nationals Share of Voice </a:t>
                      </a:r>
                      <a:r>
                        <a:rPr lang="en-US" sz="900" b="1" i="0" u="none" strike="noStrike" dirty="0">
                          <a:solidFill>
                            <a:schemeClr val="tx1">
                              <a:lumMod val="65000"/>
                              <a:lumOff val="35000"/>
                            </a:schemeClr>
                          </a:solidFill>
                          <a:latin typeface="+mn-lt"/>
                        </a:rPr>
                        <a:t>within MLB SC</a:t>
                      </a:r>
                      <a:r>
                        <a:rPr lang="en-US" sz="900" b="1" i="0" u="none" strike="noStrike" baseline="0" dirty="0">
                          <a:solidFill>
                            <a:schemeClr val="tx1">
                              <a:lumMod val="65000"/>
                              <a:lumOff val="35000"/>
                            </a:schemeClr>
                          </a:solidFill>
                          <a:latin typeface="+mn-lt"/>
                        </a:rPr>
                        <a:t> Coverage</a:t>
                      </a:r>
                      <a:endParaRPr lang="en-US" sz="900" b="1" i="0" u="none" strike="noStrike" dirty="0">
                        <a:solidFill>
                          <a:schemeClr val="tx1">
                            <a:lumMod val="65000"/>
                            <a:lumOff val="35000"/>
                          </a:schemeClr>
                        </a:solidFill>
                        <a:latin typeface="+mn-lt"/>
                      </a:endParaRP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dirty="0">
                          <a:solidFill>
                            <a:schemeClr val="tx1">
                              <a:lumMod val="65000"/>
                              <a:lumOff val="35000"/>
                            </a:schemeClr>
                          </a:solidFill>
                          <a:latin typeface="+mn-lt"/>
                        </a:rPr>
                        <a:t>1.6%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dirty="0">
                          <a:solidFill>
                            <a:schemeClr val="tx1">
                              <a:lumMod val="65000"/>
                              <a:lumOff val="35000"/>
                            </a:schemeClr>
                          </a:solidFill>
                          <a:latin typeface="+mn-lt"/>
                        </a:rPr>
                        <a:t>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dirty="0">
                          <a:solidFill>
                            <a:schemeClr val="tx1">
                              <a:lumMod val="65000"/>
                              <a:lumOff val="35000"/>
                            </a:schemeClr>
                          </a:solidFill>
                          <a:latin typeface="+mn-lt"/>
                        </a:rPr>
                        <a:t>7.6%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dirty="0">
                          <a:solidFill>
                            <a:schemeClr val="tx1">
                              <a:lumMod val="65000"/>
                              <a:lumOff val="35000"/>
                            </a:schemeClr>
                          </a:solidFill>
                          <a:latin typeface="+mn-lt"/>
                        </a:rPr>
                        <a:t>6.4%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tc>
                  <a:txBody>
                    <a:bodyPr/>
                    <a:lstStyle/>
                    <a:p>
                      <a:pPr algn="ctr" fontAlgn="b"/>
                      <a:r>
                        <a:rPr lang="en-US" sz="900" b="0" i="0" u="none" strike="noStrike" dirty="0">
                          <a:solidFill>
                            <a:schemeClr val="tx1">
                              <a:lumMod val="65000"/>
                              <a:lumOff val="35000"/>
                            </a:schemeClr>
                          </a:solidFill>
                          <a:latin typeface="+mn-lt"/>
                        </a:rPr>
                        <a:t>4.53%</a:t>
                      </a:r>
                    </a:p>
                  </a:txBody>
                  <a:tcPr marL="9525" marR="9525" marT="9525"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bl>
          </a:graphicData>
        </a:graphic>
      </p:graphicFrame>
      <p:pic>
        <p:nvPicPr>
          <p:cNvPr id="34825" name="Picture 9" descr="https://encrypted-tbn2.google.com/images?q=tbn:ANd9GcT88B0QTyofEqSytU4EbImKIFfXlEcwe0bhjrKjjV61IKuBeY9amA"/>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7276" y="3179633"/>
            <a:ext cx="620917" cy="318464"/>
          </a:xfrm>
          <a:prstGeom prst="rect">
            <a:avLst/>
          </a:prstGeom>
          <a:noFill/>
        </p:spPr>
      </p:pic>
      <p:sp>
        <p:nvSpPr>
          <p:cNvPr id="12" name="Slide Number Placeholder 3"/>
          <p:cNvSpPr txBox="1">
            <a:spLocks/>
          </p:cNvSpPr>
          <p:nvPr/>
        </p:nvSpPr>
        <p:spPr>
          <a:xfrm>
            <a:off x="6781800" y="6477000"/>
            <a:ext cx="2133600" cy="365125"/>
          </a:xfrm>
          <a:prstGeom prst="rect">
            <a:avLst/>
          </a:prstGeom>
        </p:spPr>
        <p:txBody>
          <a:bodyPr/>
          <a:lstStyle>
            <a:defPPr>
              <a:defRPr lang="en-US"/>
            </a:defPPr>
            <a:lvl1pPr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9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9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9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900" kern="1200">
                <a:solidFill>
                  <a:schemeClr val="tx1"/>
                </a:solidFill>
                <a:latin typeface="Arial" pitchFamily="34" charset="0"/>
                <a:ea typeface="ＭＳ Ｐゴシック" pitchFamily="34" charset="-128"/>
                <a:cs typeface="+mn-cs"/>
              </a:defRPr>
            </a:lvl9pPr>
          </a:lstStyle>
          <a:p>
            <a:pPr algn="r"/>
            <a:fld id="{BEAA6D23-3A55-4FEF-BC92-B89FC9E12CC1}" type="slidenum">
              <a:rPr lang="en-GB" sz="1100" b="1" smtClean="0">
                <a:solidFill>
                  <a:schemeClr val="bg1"/>
                </a:solidFill>
              </a:rPr>
              <a:pPr algn="r"/>
              <a:t>75</a:t>
            </a:fld>
            <a:endParaRPr lang="en-GB" sz="1100" b="1" dirty="0">
              <a:solidFill>
                <a:schemeClr val="bg1"/>
              </a:solidFill>
            </a:endParaRPr>
          </a:p>
        </p:txBody>
      </p:sp>
      <p:sp>
        <p:nvSpPr>
          <p:cNvPr id="13" name="Title 3"/>
          <p:cNvSpPr txBox="1">
            <a:spLocks/>
          </p:cNvSpPr>
          <p:nvPr/>
        </p:nvSpPr>
        <p:spPr>
          <a:xfrm>
            <a:off x="381000" y="457200"/>
            <a:ext cx="5715000" cy="563562"/>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itchFamily="34" charset="-128"/>
              </a:defRPr>
            </a:lvl5pPr>
            <a:lvl6pPr marL="457200" algn="ctr" rtl="0" fontAlgn="base">
              <a:spcBef>
                <a:spcPct val="0"/>
              </a:spcBef>
              <a:spcAft>
                <a:spcPct val="0"/>
              </a:spcAft>
              <a:defRPr sz="4400">
                <a:solidFill>
                  <a:schemeClr val="tx2"/>
                </a:solidFill>
                <a:latin typeface="Arial" charset="0"/>
                <a:ea typeface="ＭＳ Ｐゴシック" pitchFamily="34" charset="-128"/>
              </a:defRPr>
            </a:lvl6pPr>
            <a:lvl7pPr marL="914400" algn="ctr" rtl="0" fontAlgn="base">
              <a:spcBef>
                <a:spcPct val="0"/>
              </a:spcBef>
              <a:spcAft>
                <a:spcPct val="0"/>
              </a:spcAft>
              <a:defRPr sz="4400">
                <a:solidFill>
                  <a:schemeClr val="tx2"/>
                </a:solidFill>
                <a:latin typeface="Arial" charset="0"/>
                <a:ea typeface="ＭＳ Ｐゴシック" pitchFamily="34" charset="-128"/>
              </a:defRPr>
            </a:lvl7pPr>
            <a:lvl8pPr marL="1371600" algn="ctr" rtl="0" fontAlgn="base">
              <a:spcBef>
                <a:spcPct val="0"/>
              </a:spcBef>
              <a:spcAft>
                <a:spcPct val="0"/>
              </a:spcAft>
              <a:defRPr sz="4400">
                <a:solidFill>
                  <a:schemeClr val="tx2"/>
                </a:solidFill>
                <a:latin typeface="Arial" charset="0"/>
                <a:ea typeface="ＭＳ Ｐゴシック" pitchFamily="34" charset="-128"/>
              </a:defRPr>
            </a:lvl8pPr>
            <a:lvl9pPr marL="1828800" algn="ctr" rtl="0" fontAlgn="base">
              <a:spcBef>
                <a:spcPct val="0"/>
              </a:spcBef>
              <a:spcAft>
                <a:spcPct val="0"/>
              </a:spcAft>
              <a:defRPr sz="4400">
                <a:solidFill>
                  <a:schemeClr val="tx2"/>
                </a:solidFill>
                <a:latin typeface="Arial" charset="0"/>
                <a:ea typeface="ＭＳ Ｐゴシック" pitchFamily="34" charset="-128"/>
              </a:defRPr>
            </a:lvl9pPr>
          </a:lstStyle>
          <a:p>
            <a:pPr marL="742950" indent="-742950" algn="l"/>
            <a:r>
              <a:rPr lang="en-AU" sz="2000" b="1" dirty="0">
                <a:solidFill>
                  <a:srgbClr val="92D050"/>
                </a:solidFill>
              </a:rPr>
              <a:t>ESPN SportsCenter Share of Voice</a:t>
            </a:r>
            <a:endParaRPr lang="en-GB" sz="2000" b="1" dirty="0">
              <a:solidFill>
                <a:srgbClr val="92D050"/>
              </a:solidFill>
            </a:endParaRPr>
          </a:p>
        </p:txBody>
      </p:sp>
      <p:pic>
        <p:nvPicPr>
          <p:cNvPr id="1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67002" y="476671"/>
            <a:ext cx="945084"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 y="4114800"/>
            <a:ext cx="2857500" cy="1981200"/>
          </a:xfrm>
          <a:prstGeom prst="rect">
            <a:avLst/>
          </a:prstGeom>
          <a:noFill/>
          <a:ln w="9525">
            <a:noFill/>
            <a:miter lim="800000"/>
            <a:headEnd/>
            <a:tailEnd/>
          </a:ln>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48000" y="4114800"/>
            <a:ext cx="2933700" cy="1981200"/>
          </a:xfrm>
          <a:prstGeom prst="rect">
            <a:avLst/>
          </a:prstGeom>
          <a:noFill/>
          <a:ln w="9525">
            <a:noFill/>
            <a:miter lim="800000"/>
            <a:headEnd/>
            <a:tailEnd/>
          </a:ln>
          <a:effectLst/>
        </p:spPr>
      </p:pic>
      <p:pic>
        <p:nvPicPr>
          <p:cNvPr id="6"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96000" y="4114800"/>
            <a:ext cx="2895600" cy="1981200"/>
          </a:xfrm>
          <a:prstGeom prst="rect">
            <a:avLst/>
          </a:prstGeom>
          <a:noFill/>
          <a:ln w="9525">
            <a:noFill/>
            <a:miter lim="800000"/>
            <a:headEnd/>
            <a:tailEnd/>
          </a:ln>
          <a:effectLst/>
        </p:spPr>
      </p:pic>
      <p:pic>
        <p:nvPicPr>
          <p:cNvPr id="14" name="Picture 2" descr="http://www.washingtoncitypaper.com/blogs/citydesk/files/2011/05/nationals_logo1.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9200" y="2819400"/>
            <a:ext cx="276224" cy="276224"/>
          </a:xfrm>
          <a:prstGeom prst="rect">
            <a:avLst/>
          </a:prstGeom>
          <a:noFill/>
        </p:spPr>
      </p:pic>
    </p:spTree>
    <p:extLst>
      <p:ext uri="{BB962C8B-B14F-4D97-AF65-F5344CB8AC3E}">
        <p14:creationId xmlns:p14="http://schemas.microsoft.com/office/powerpoint/2010/main" val="2413327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67002" y="476671"/>
            <a:ext cx="945084"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lide Number Placeholder 3"/>
          <p:cNvSpPr txBox="1">
            <a:spLocks/>
          </p:cNvSpPr>
          <p:nvPr/>
        </p:nvSpPr>
        <p:spPr>
          <a:xfrm>
            <a:off x="6781800" y="6477000"/>
            <a:ext cx="2133600" cy="365125"/>
          </a:xfrm>
          <a:prstGeom prst="rect">
            <a:avLst/>
          </a:prstGeom>
        </p:spPr>
        <p:txBody>
          <a:bodyPr/>
          <a:lstStyle>
            <a:defPPr>
              <a:defRPr lang="en-US"/>
            </a:defPPr>
            <a:lvl1pPr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9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9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9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9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900" kern="1200">
                <a:solidFill>
                  <a:schemeClr val="tx1"/>
                </a:solidFill>
                <a:latin typeface="Arial" pitchFamily="34" charset="0"/>
                <a:ea typeface="ＭＳ Ｐゴシック" pitchFamily="34" charset="-128"/>
                <a:cs typeface="+mn-cs"/>
              </a:defRPr>
            </a:lvl9pPr>
          </a:lstStyle>
          <a:p>
            <a:pPr algn="r"/>
            <a:fld id="{BEAA6D23-3A55-4FEF-BC92-B89FC9E12CC1}" type="slidenum">
              <a:rPr lang="en-GB" sz="1100" b="1" smtClean="0">
                <a:solidFill>
                  <a:schemeClr val="bg1"/>
                </a:solidFill>
              </a:rPr>
              <a:pPr algn="r"/>
              <a:t>76</a:t>
            </a:fld>
            <a:endParaRPr lang="en-GB" sz="1100" b="1" dirty="0">
              <a:solidFill>
                <a:schemeClr val="bg1"/>
              </a:solidFill>
            </a:endParaRPr>
          </a:p>
        </p:txBody>
      </p:sp>
      <p:sp>
        <p:nvSpPr>
          <p:cNvPr id="15" name="Title 3"/>
          <p:cNvSpPr txBox="1">
            <a:spLocks/>
          </p:cNvSpPr>
          <p:nvPr/>
        </p:nvSpPr>
        <p:spPr>
          <a:xfrm>
            <a:off x="381000" y="457200"/>
            <a:ext cx="5715000" cy="563562"/>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itchFamily="34" charset="-128"/>
              </a:defRPr>
            </a:lvl5pPr>
            <a:lvl6pPr marL="457200" algn="ctr" rtl="0" fontAlgn="base">
              <a:spcBef>
                <a:spcPct val="0"/>
              </a:spcBef>
              <a:spcAft>
                <a:spcPct val="0"/>
              </a:spcAft>
              <a:defRPr sz="4400">
                <a:solidFill>
                  <a:schemeClr val="tx2"/>
                </a:solidFill>
                <a:latin typeface="Arial" charset="0"/>
                <a:ea typeface="ＭＳ Ｐゴシック" pitchFamily="34" charset="-128"/>
              </a:defRPr>
            </a:lvl6pPr>
            <a:lvl7pPr marL="914400" algn="ctr" rtl="0" fontAlgn="base">
              <a:spcBef>
                <a:spcPct val="0"/>
              </a:spcBef>
              <a:spcAft>
                <a:spcPct val="0"/>
              </a:spcAft>
              <a:defRPr sz="4400">
                <a:solidFill>
                  <a:schemeClr val="tx2"/>
                </a:solidFill>
                <a:latin typeface="Arial" charset="0"/>
                <a:ea typeface="ＭＳ Ｐゴシック" pitchFamily="34" charset="-128"/>
              </a:defRPr>
            </a:lvl7pPr>
            <a:lvl8pPr marL="1371600" algn="ctr" rtl="0" fontAlgn="base">
              <a:spcBef>
                <a:spcPct val="0"/>
              </a:spcBef>
              <a:spcAft>
                <a:spcPct val="0"/>
              </a:spcAft>
              <a:defRPr sz="4400">
                <a:solidFill>
                  <a:schemeClr val="tx2"/>
                </a:solidFill>
                <a:latin typeface="Arial" charset="0"/>
                <a:ea typeface="ＭＳ Ｐゴシック" pitchFamily="34" charset="-128"/>
              </a:defRPr>
            </a:lvl8pPr>
            <a:lvl9pPr marL="1828800" algn="ctr" rtl="0" fontAlgn="base">
              <a:spcBef>
                <a:spcPct val="0"/>
              </a:spcBef>
              <a:spcAft>
                <a:spcPct val="0"/>
              </a:spcAft>
              <a:defRPr sz="4400">
                <a:solidFill>
                  <a:schemeClr val="tx2"/>
                </a:solidFill>
                <a:latin typeface="Arial" charset="0"/>
                <a:ea typeface="ＭＳ Ｐゴシック" pitchFamily="34" charset="-128"/>
              </a:defRPr>
            </a:lvl9pPr>
          </a:lstStyle>
          <a:p>
            <a:pPr marL="742950" indent="-742950" algn="l"/>
            <a:r>
              <a:rPr lang="en-AU" sz="2000" b="1" dirty="0">
                <a:solidFill>
                  <a:srgbClr val="92D050"/>
                </a:solidFill>
              </a:rPr>
              <a:t>ESPN SportsCenter Share of Voice</a:t>
            </a:r>
            <a:endParaRPr lang="en-GB" sz="2000" b="1" dirty="0">
              <a:solidFill>
                <a:srgbClr val="92D050"/>
              </a:solidFill>
            </a:endParaRPr>
          </a:p>
        </p:txBody>
      </p:sp>
      <p:sp>
        <p:nvSpPr>
          <p:cNvPr id="16" name="TextBox 15"/>
          <p:cNvSpPr txBox="1"/>
          <p:nvPr/>
        </p:nvSpPr>
        <p:spPr>
          <a:xfrm>
            <a:off x="704792" y="1353979"/>
            <a:ext cx="7502072" cy="246221"/>
          </a:xfrm>
          <a:prstGeom prst="rect">
            <a:avLst/>
          </a:prstGeom>
          <a:noFill/>
        </p:spPr>
        <p:txBody>
          <a:bodyPr wrap="square" rtlCol="0">
            <a:spAutoFit/>
          </a:bodyPr>
          <a:lstStyle/>
          <a:p>
            <a:pPr algn="ctr"/>
            <a:r>
              <a:rPr lang="en-US" sz="1000" b="1" dirty="0">
                <a:solidFill>
                  <a:schemeClr val="tx1">
                    <a:lumMod val="65000"/>
                    <a:lumOff val="35000"/>
                  </a:schemeClr>
                </a:solidFill>
              </a:rPr>
              <a:t>MLB SportsCenter Coverage by Team</a:t>
            </a:r>
          </a:p>
        </p:txBody>
      </p:sp>
      <p:graphicFrame>
        <p:nvGraphicFramePr>
          <p:cNvPr id="17" name="Chart 16"/>
          <p:cNvGraphicFramePr/>
          <p:nvPr>
            <p:extLst>
              <p:ext uri="{D42A27DB-BD31-4B8C-83A1-F6EECF244321}">
                <p14:modId xmlns:p14="http://schemas.microsoft.com/office/powerpoint/2010/main" val="785240214"/>
              </p:ext>
            </p:extLst>
          </p:nvPr>
        </p:nvGraphicFramePr>
        <p:xfrm>
          <a:off x="352396" y="1439526"/>
          <a:ext cx="8105804" cy="2903873"/>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nvSpPr>
        <p:spPr>
          <a:xfrm>
            <a:off x="5222132" y="4572000"/>
            <a:ext cx="3564781" cy="1592744"/>
          </a:xfrm>
          <a:prstGeom prst="rect">
            <a:avLst/>
          </a:prstGeom>
          <a:noFill/>
          <a:ln>
            <a:noFill/>
          </a:ln>
        </p:spPr>
        <p:txBody>
          <a:bodyPr wrap="square" rtlCol="0">
            <a:spAutoFit/>
          </a:bodyPr>
          <a:lstStyle/>
          <a:p>
            <a:pPr marL="171450" indent="-171450" fontAlgn="base">
              <a:lnSpc>
                <a:spcPct val="150000"/>
              </a:lnSpc>
              <a:spcBef>
                <a:spcPct val="0"/>
              </a:spcBef>
              <a:spcAft>
                <a:spcPct val="0"/>
              </a:spcAft>
              <a:buFont typeface="Wingdings" pitchFamily="2" charset="2"/>
              <a:buChar char="§"/>
            </a:pPr>
            <a:r>
              <a:rPr lang="en-US" sz="1000" dirty="0">
                <a:solidFill>
                  <a:schemeClr val="tx1">
                    <a:lumMod val="65000"/>
                    <a:lumOff val="35000"/>
                  </a:schemeClr>
                </a:solidFill>
              </a:rPr>
              <a:t>SportsCenter coverage for the Nationals peaked during May coverage when the Nationals received 7.6% of all MLB coverage on SportsCenter.</a:t>
            </a:r>
          </a:p>
          <a:p>
            <a:pPr marL="171450" indent="-171450" fontAlgn="base">
              <a:lnSpc>
                <a:spcPct val="150000"/>
              </a:lnSpc>
              <a:spcBef>
                <a:spcPct val="0"/>
              </a:spcBef>
              <a:spcAft>
                <a:spcPct val="0"/>
              </a:spcAft>
              <a:buFont typeface="Wingdings" pitchFamily="2" charset="2"/>
              <a:buChar char="§"/>
            </a:pPr>
            <a:endParaRPr lang="en-US" sz="500" dirty="0">
              <a:solidFill>
                <a:schemeClr val="tx1">
                  <a:lumMod val="65000"/>
                  <a:lumOff val="35000"/>
                </a:schemeClr>
              </a:solidFill>
            </a:endParaRPr>
          </a:p>
          <a:p>
            <a:pPr marL="171450" indent="-171450">
              <a:lnSpc>
                <a:spcPct val="150000"/>
              </a:lnSpc>
              <a:buFont typeface="Wingdings" pitchFamily="2" charset="2"/>
              <a:buChar char="§"/>
            </a:pPr>
            <a:r>
              <a:rPr lang="en-US" sz="1000" dirty="0">
                <a:solidFill>
                  <a:schemeClr val="tx1">
                    <a:lumMod val="65000"/>
                    <a:lumOff val="35000"/>
                  </a:schemeClr>
                </a:solidFill>
              </a:rPr>
              <a:t>The Nationals received the most SportsCenter coverage in May because they were tops the NL East, and Bryce Harper was called up and started playing full time.</a:t>
            </a:r>
          </a:p>
        </p:txBody>
      </p:sp>
      <p:sp>
        <p:nvSpPr>
          <p:cNvPr id="19" name="TextBox 18"/>
          <p:cNvSpPr txBox="1"/>
          <p:nvPr/>
        </p:nvSpPr>
        <p:spPr>
          <a:xfrm>
            <a:off x="5222133" y="4191000"/>
            <a:ext cx="3564780" cy="246221"/>
          </a:xfrm>
          <a:prstGeom prst="rect">
            <a:avLst/>
          </a:prstGeom>
          <a:noFill/>
        </p:spPr>
        <p:txBody>
          <a:bodyPr wrap="square" rtlCol="0">
            <a:spAutoFit/>
          </a:bodyPr>
          <a:lstStyle/>
          <a:p>
            <a:pPr algn="ctr"/>
            <a:r>
              <a:rPr lang="en-US" sz="1000" b="1" dirty="0">
                <a:solidFill>
                  <a:schemeClr val="tx1">
                    <a:lumMod val="65000"/>
                    <a:lumOff val="35000"/>
                  </a:schemeClr>
                </a:solidFill>
              </a:rPr>
              <a:t>Nationals – ESPN SportsCenter Share of Voice</a:t>
            </a:r>
          </a:p>
        </p:txBody>
      </p:sp>
      <p:pic>
        <p:nvPicPr>
          <p:cNvPr id="2"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43000" y="4064000"/>
            <a:ext cx="3200400" cy="2133600"/>
          </a:xfrm>
          <a:prstGeom prst="rect">
            <a:avLst/>
          </a:prstGeom>
          <a:noFill/>
          <a:ln w="9525">
            <a:noFill/>
            <a:miter lim="800000"/>
            <a:headEnd/>
            <a:tailEnd/>
          </a:ln>
          <a:effectLst/>
        </p:spPr>
      </p:pic>
    </p:spTree>
    <p:extLst>
      <p:ext uri="{BB962C8B-B14F-4D97-AF65-F5344CB8AC3E}">
        <p14:creationId xmlns:p14="http://schemas.microsoft.com/office/powerpoint/2010/main" val="259957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2209800"/>
            <a:ext cx="8686800" cy="4114800"/>
          </a:xfrm>
          <a:prstGeom prst="rect">
            <a:avLst/>
          </a:prstGeom>
          <a:noFill/>
          <a:ln w="22225">
            <a:solidFill>
              <a:srgbClr val="002060"/>
            </a:solidFill>
            <a:miter lim="800000"/>
            <a:headEnd/>
            <a:tailEnd/>
          </a:ln>
          <a:effectLst/>
        </p:spPr>
      </p:pic>
      <p:sp>
        <p:nvSpPr>
          <p:cNvPr id="3" name="Title 1"/>
          <p:cNvSpPr>
            <a:spLocks noGrp="1"/>
          </p:cNvSpPr>
          <p:nvPr>
            <p:ph type="title"/>
          </p:nvPr>
        </p:nvSpPr>
        <p:spPr>
          <a:xfrm>
            <a:off x="76200" y="685800"/>
            <a:ext cx="8686800" cy="990600"/>
          </a:xfrm>
        </p:spPr>
        <p:txBody>
          <a:bodyPr>
            <a:normAutofit fontScale="90000"/>
          </a:bodyPr>
          <a:lstStyle/>
          <a:p>
            <a:r>
              <a:rPr lang="en-US" dirty="0"/>
              <a:t>Determining ROI/ROO – In-venue + Digital (Web, Email, Social)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457200"/>
            <a:ext cx="2655471" cy="369332"/>
          </a:xfrm>
          <a:prstGeom prst="rect">
            <a:avLst/>
          </a:prstGeom>
          <a:noFill/>
        </p:spPr>
        <p:txBody>
          <a:bodyPr wrap="none" rtlCol="0">
            <a:spAutoFit/>
          </a:bodyPr>
          <a:lstStyle/>
          <a:p>
            <a:r>
              <a:rPr lang="en-US" dirty="0"/>
              <a:t>BLOCKSIX ANALYTICS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3952" y="1066800"/>
            <a:ext cx="8575248" cy="536645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B96F4-6168-4EF7-9088-AE077A4CC9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0200" y="152400"/>
            <a:ext cx="4895161" cy="6553200"/>
          </a:xfrm>
          <a:prstGeom prst="rect">
            <a:avLst/>
          </a:prstGeom>
          <a:ln w="15875">
            <a:solidFill>
              <a:schemeClr val="tx1"/>
            </a:solidFill>
          </a:ln>
        </p:spPr>
      </p:pic>
    </p:spTree>
    <p:extLst>
      <p:ext uri="{BB962C8B-B14F-4D97-AF65-F5344CB8AC3E}">
        <p14:creationId xmlns:p14="http://schemas.microsoft.com/office/powerpoint/2010/main" val="18567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9A951-6FE9-4F11-895B-F4FF788BAB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152400"/>
            <a:ext cx="4656221" cy="3276600"/>
          </a:xfrm>
          <a:prstGeom prst="rect">
            <a:avLst/>
          </a:prstGeom>
        </p:spPr>
      </p:pic>
      <p:sp>
        <p:nvSpPr>
          <p:cNvPr id="3" name="TextBox 2">
            <a:extLst>
              <a:ext uri="{FF2B5EF4-FFF2-40B4-BE49-F238E27FC236}">
                <a16:creationId xmlns:a16="http://schemas.microsoft.com/office/drawing/2014/main" id="{2A4B397B-FBEE-47C6-ABE1-C1ACB717993B}"/>
              </a:ext>
            </a:extLst>
          </p:cNvPr>
          <p:cNvSpPr txBox="1"/>
          <p:nvPr/>
        </p:nvSpPr>
        <p:spPr>
          <a:xfrm>
            <a:off x="381000" y="3581400"/>
            <a:ext cx="8077200" cy="3054682"/>
          </a:xfrm>
          <a:prstGeom prst="rect">
            <a:avLst/>
          </a:prstGeom>
          <a:noFill/>
        </p:spPr>
        <p:txBody>
          <a:bodyPr wrap="square">
            <a:spAutoFit/>
          </a:bodyPr>
          <a:lstStyle/>
          <a:p>
            <a:pPr marL="0" marR="0">
              <a:spcBef>
                <a:spcPts val="0"/>
              </a:spcBef>
              <a:spcAft>
                <a:spcPts val="900"/>
              </a:spcAft>
            </a:pPr>
            <a:r>
              <a:rPr lang="en-US" sz="1000" dirty="0">
                <a:solidFill>
                  <a:srgbClr val="000000"/>
                </a:solidFill>
                <a:effectLst/>
                <a:latin typeface="Arial" panose="020B0604020202020204" pitchFamily="34" charset="0"/>
                <a:ea typeface="Calibri" panose="020F0502020204030204" pitchFamily="34" charset="0"/>
              </a:rPr>
              <a:t>Liberty Media, the parent company of SiriusXM, Formula One Group, and the Braves Group, </a:t>
            </a:r>
            <a:r>
              <a:rPr lang="en-US" sz="1000" u="none" strike="noStrike" dirty="0">
                <a:solidFill>
                  <a:srgbClr val="3866F6"/>
                </a:solidFill>
                <a:effectLst/>
                <a:latin typeface="Arial" panose="020B0604020202020204" pitchFamily="34" charset="0"/>
                <a:ea typeface="Calibri" panose="020F0502020204030204" pitchFamily="34" charset="0"/>
                <a:hlinkClick r:id="rId4"/>
              </a:rPr>
              <a:t>reported</a:t>
            </a:r>
            <a:r>
              <a:rPr lang="en-US" sz="1000" dirty="0">
                <a:solidFill>
                  <a:srgbClr val="000000"/>
                </a:solidFill>
                <a:effectLst/>
                <a:latin typeface="Arial" panose="020B0604020202020204" pitchFamily="34" charset="0"/>
                <a:ea typeface="Calibri" panose="020F0502020204030204" pitchFamily="34" charset="0"/>
              </a:rPr>
              <a:t> third-quarter earnings Thursday — two days after the Atlanta Braves won their first World Series title since 1995.</a:t>
            </a:r>
            <a:endParaRPr lang="en-US" sz="9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000" dirty="0">
                <a:solidFill>
                  <a:srgbClr val="000000"/>
                </a:solidFill>
                <a:effectLst/>
                <a:latin typeface="Arial" panose="020B0604020202020204" pitchFamily="34" charset="0"/>
                <a:ea typeface="Calibri" panose="020F0502020204030204" pitchFamily="34" charset="0"/>
              </a:rPr>
              <a:t>The MLB team brought in </a:t>
            </a:r>
            <a:r>
              <a:rPr lang="en-US" sz="1000" b="1" dirty="0">
                <a:solidFill>
                  <a:srgbClr val="000000"/>
                </a:solidFill>
                <a:effectLst/>
                <a:latin typeface="Arial" panose="020B0604020202020204" pitchFamily="34" charset="0"/>
                <a:ea typeface="Calibri" panose="020F0502020204030204" pitchFamily="34" charset="0"/>
              </a:rPr>
              <a:t>$234 million in revenue</a:t>
            </a:r>
            <a:r>
              <a:rPr lang="en-US" sz="1000" dirty="0">
                <a:solidFill>
                  <a:srgbClr val="000000"/>
                </a:solidFill>
                <a:effectLst/>
                <a:latin typeface="Arial" panose="020B0604020202020204" pitchFamily="34" charset="0"/>
                <a:ea typeface="Calibri" panose="020F0502020204030204" pitchFamily="34" charset="0"/>
              </a:rPr>
              <a:t> — </a:t>
            </a:r>
            <a:r>
              <a:rPr lang="en-US" sz="1000" u="sng" dirty="0">
                <a:solidFill>
                  <a:srgbClr val="000000"/>
                </a:solidFill>
                <a:effectLst/>
                <a:latin typeface="Arial" panose="020B0604020202020204" pitchFamily="34" charset="0"/>
                <a:ea typeface="Calibri" panose="020F0502020204030204" pitchFamily="34" charset="0"/>
              </a:rPr>
              <a:t>more than double the $110 million the division brought in last year</a:t>
            </a:r>
            <a:r>
              <a:rPr lang="en-US" sz="1000" dirty="0">
                <a:solidFill>
                  <a:srgbClr val="000000"/>
                </a:solidFill>
                <a:effectLst/>
                <a:latin typeface="Arial" panose="020B0604020202020204" pitchFamily="34" charset="0"/>
                <a:ea typeface="Calibri" panose="020F0502020204030204" pitchFamily="34" charset="0"/>
              </a:rPr>
              <a:t>.</a:t>
            </a:r>
            <a:endParaRPr lang="en-US" sz="9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000" dirty="0">
                <a:solidFill>
                  <a:srgbClr val="000000"/>
                </a:solidFill>
                <a:effectLst/>
                <a:latin typeface="Arial" panose="020B0604020202020204" pitchFamily="34" charset="0"/>
                <a:ea typeface="Calibri" panose="020F0502020204030204" pitchFamily="34" charset="0"/>
              </a:rPr>
              <a:t>The </a:t>
            </a:r>
            <a:r>
              <a:rPr lang="en-US" sz="1000" b="1" dirty="0">
                <a:solidFill>
                  <a:srgbClr val="FF0000"/>
                </a:solidFill>
                <a:effectLst/>
                <a:latin typeface="Arial" panose="020B0604020202020204" pitchFamily="34" charset="0"/>
                <a:ea typeface="Calibri" panose="020F0502020204030204" pitchFamily="34" charset="0"/>
              </a:rPr>
              <a:t>113% increase is largely attributed to renewed full-capacity attendance at </a:t>
            </a:r>
            <a:r>
              <a:rPr lang="en-US" sz="1000" b="1" dirty="0" err="1">
                <a:solidFill>
                  <a:srgbClr val="FF0000"/>
                </a:solidFill>
                <a:effectLst/>
                <a:latin typeface="Arial" panose="020B0604020202020204" pitchFamily="34" charset="0"/>
                <a:ea typeface="Calibri" panose="020F0502020204030204" pitchFamily="34" charset="0"/>
              </a:rPr>
              <a:t>Truist</a:t>
            </a:r>
            <a:r>
              <a:rPr lang="en-US" sz="1000" b="1" dirty="0">
                <a:solidFill>
                  <a:srgbClr val="FF0000"/>
                </a:solidFill>
                <a:effectLst/>
                <a:latin typeface="Arial" panose="020B0604020202020204" pitchFamily="34" charset="0"/>
                <a:ea typeface="Calibri" panose="020F0502020204030204" pitchFamily="34" charset="0"/>
              </a:rPr>
              <a:t> Park</a:t>
            </a:r>
            <a:r>
              <a:rPr lang="en-US" sz="1000" dirty="0">
                <a:solidFill>
                  <a:srgbClr val="000000"/>
                </a:solidFill>
                <a:effectLst/>
                <a:latin typeface="Arial" panose="020B0604020202020204" pitchFamily="34" charset="0"/>
                <a:ea typeface="Calibri" panose="020F0502020204030204" pitchFamily="34" charset="0"/>
              </a:rPr>
              <a:t>, after no fans were allowed last season. Baseball revenue, which includes ballpark operations, local broadcasting rights, and shared MLB revenue streams, increased </a:t>
            </a:r>
            <a:r>
              <a:rPr lang="en-US" sz="1000" b="1" dirty="0">
                <a:solidFill>
                  <a:srgbClr val="000000"/>
                </a:solidFill>
                <a:effectLst/>
                <a:latin typeface="Arial" panose="020B0604020202020204" pitchFamily="34" charset="0"/>
                <a:ea typeface="Calibri" panose="020F0502020204030204" pitchFamily="34" charset="0"/>
              </a:rPr>
              <a:t>118% to $222 million</a:t>
            </a:r>
            <a:r>
              <a:rPr lang="en-US" sz="1000" dirty="0">
                <a:solidFill>
                  <a:srgbClr val="000000"/>
                </a:solidFill>
                <a:effectLst/>
                <a:latin typeface="Arial" panose="020B0604020202020204" pitchFamily="34" charset="0"/>
                <a:ea typeface="Calibri" panose="020F0502020204030204" pitchFamily="34" charset="0"/>
              </a:rPr>
              <a:t>.</a:t>
            </a:r>
            <a:endParaRPr lang="en-US" sz="9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000" dirty="0">
                <a:solidFill>
                  <a:srgbClr val="000000"/>
                </a:solidFill>
                <a:effectLst/>
                <a:latin typeface="Arial" panose="020B0604020202020204" pitchFamily="34" charset="0"/>
                <a:ea typeface="Calibri" panose="020F0502020204030204" pitchFamily="34" charset="0"/>
              </a:rPr>
              <a:t>The team is second in the league for regular-season attendance at 2.3 million, an </a:t>
            </a:r>
            <a:r>
              <a:rPr lang="en-US" sz="1000" u="none" strike="noStrike" dirty="0">
                <a:solidFill>
                  <a:srgbClr val="3866F6"/>
                </a:solidFill>
                <a:effectLst/>
                <a:latin typeface="Arial" panose="020B0604020202020204" pitchFamily="34" charset="0"/>
                <a:ea typeface="Calibri" panose="020F0502020204030204" pitchFamily="34" charset="0"/>
                <a:hlinkClick r:id="rId5"/>
              </a:rPr>
              <a:t>average</a:t>
            </a:r>
            <a:r>
              <a:rPr lang="en-US" sz="1000" dirty="0">
                <a:solidFill>
                  <a:srgbClr val="000000"/>
                </a:solidFill>
                <a:effectLst/>
                <a:latin typeface="Arial" panose="020B0604020202020204" pitchFamily="34" charset="0"/>
                <a:ea typeface="Calibri" panose="020F0502020204030204" pitchFamily="34" charset="0"/>
              </a:rPr>
              <a:t> of 29,490 per home game. The ​​Los Angeles Dodgers’ 2.8 million led MLB.</a:t>
            </a:r>
            <a:endParaRPr lang="en-US" sz="9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000" dirty="0">
                <a:solidFill>
                  <a:srgbClr val="000000"/>
                </a:solidFill>
                <a:effectLst/>
                <a:latin typeface="Arial" panose="020B0604020202020204" pitchFamily="34" charset="0"/>
                <a:ea typeface="Calibri" panose="020F0502020204030204" pitchFamily="34" charset="0"/>
              </a:rPr>
              <a:t>Formula 1’s </a:t>
            </a:r>
            <a:r>
              <a:rPr lang="en-US" sz="1000" b="1" dirty="0">
                <a:solidFill>
                  <a:srgbClr val="000000"/>
                </a:solidFill>
                <a:effectLst/>
                <a:latin typeface="Arial" panose="020B0604020202020204" pitchFamily="34" charset="0"/>
                <a:ea typeface="Calibri" panose="020F0502020204030204" pitchFamily="34" charset="0"/>
              </a:rPr>
              <a:t>revenue grew 10%</a:t>
            </a:r>
            <a:r>
              <a:rPr lang="en-US" sz="1000" dirty="0">
                <a:solidFill>
                  <a:srgbClr val="000000"/>
                </a:solidFill>
                <a:effectLst/>
                <a:latin typeface="Arial" panose="020B0604020202020204" pitchFamily="34" charset="0"/>
                <a:ea typeface="Calibri" panose="020F0502020204030204" pitchFamily="34" charset="0"/>
              </a:rPr>
              <a:t> year-over-year to $668 million, despite only having seven races compared to 10 races in the same period last year.</a:t>
            </a:r>
            <a:endParaRPr lang="en-US" sz="900" dirty="0">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000" dirty="0">
                <a:solidFill>
                  <a:srgbClr val="000000"/>
                </a:solidFill>
                <a:effectLst/>
                <a:latin typeface="Arial" panose="020B0604020202020204" pitchFamily="34" charset="0"/>
                <a:ea typeface="Times New Roman" panose="02020603050405020304" pitchFamily="18" charset="0"/>
              </a:rPr>
              <a:t>The U.S. Grand Prix had a </a:t>
            </a:r>
            <a:r>
              <a:rPr lang="en-US" sz="1000" b="1" dirty="0">
                <a:solidFill>
                  <a:srgbClr val="000000"/>
                </a:solidFill>
                <a:effectLst/>
                <a:latin typeface="Arial" panose="020B0604020202020204" pitchFamily="34" charset="0"/>
                <a:ea typeface="Times New Roman" panose="02020603050405020304" pitchFamily="18" charset="0"/>
              </a:rPr>
              <a:t>total attendance of more than 400,000</a:t>
            </a:r>
            <a:r>
              <a:rPr lang="en-US" sz="1000" dirty="0">
                <a:solidFill>
                  <a:srgbClr val="000000"/>
                </a:solidFill>
                <a:effectLst/>
                <a:latin typeface="Arial" panose="020B0604020202020204" pitchFamily="34" charset="0"/>
                <a:ea typeface="Times New Roman" panose="02020603050405020304" pitchFamily="18" charset="0"/>
              </a:rPr>
              <a:t> over its three-day weekend — the largest race in F1 history.</a:t>
            </a:r>
            <a:endParaRPr lang="en-US" sz="9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000" dirty="0">
                <a:solidFill>
                  <a:srgbClr val="000000"/>
                </a:solidFill>
                <a:effectLst/>
                <a:latin typeface="Arial" panose="020B0604020202020204" pitchFamily="34" charset="0"/>
                <a:ea typeface="Times New Roman" panose="02020603050405020304" pitchFamily="18" charset="0"/>
              </a:rPr>
              <a:t>F1 signed a </a:t>
            </a:r>
            <a:r>
              <a:rPr lang="en-US" sz="1000" b="1" dirty="0">
                <a:solidFill>
                  <a:srgbClr val="000000"/>
                </a:solidFill>
                <a:effectLst/>
                <a:latin typeface="Arial" panose="020B0604020202020204" pitchFamily="34" charset="0"/>
                <a:ea typeface="Times New Roman" panose="02020603050405020304" pitchFamily="18" charset="0"/>
              </a:rPr>
              <a:t>10-year </a:t>
            </a:r>
            <a:r>
              <a:rPr lang="en-US" sz="1000" b="1" u="none" strike="noStrike" dirty="0">
                <a:solidFill>
                  <a:srgbClr val="3866F6"/>
                </a:solidFill>
                <a:effectLst/>
                <a:latin typeface="Arial" panose="020B0604020202020204" pitchFamily="34" charset="0"/>
                <a:ea typeface="Times New Roman" panose="02020603050405020304" pitchFamily="18" charset="0"/>
                <a:hlinkClick r:id="rId6"/>
              </a:rPr>
              <a:t>deal</a:t>
            </a:r>
            <a:r>
              <a:rPr lang="en-US" sz="1000" dirty="0">
                <a:solidFill>
                  <a:srgbClr val="000000"/>
                </a:solidFill>
                <a:effectLst/>
                <a:latin typeface="Arial" panose="020B0604020202020204" pitchFamily="34" charset="0"/>
                <a:ea typeface="Times New Roman" panose="02020603050405020304" pitchFamily="18" charset="0"/>
              </a:rPr>
              <a:t> with Qatar for a permanent spot on the championship calendar starting in 2023.</a:t>
            </a:r>
            <a:endParaRPr lang="en-US" sz="900" dirty="0">
              <a:solidFill>
                <a:srgbClr val="000000"/>
              </a:solidFill>
              <a:effectLst/>
              <a:latin typeface="Calibri" panose="020F0502020204030204" pitchFamily="34" charset="0"/>
              <a:ea typeface="Calibri" panose="020F0502020204030204" pitchFamily="34" charset="0"/>
            </a:endParaRPr>
          </a:p>
          <a:p>
            <a:r>
              <a:rPr lang="en-US" sz="1000" dirty="0">
                <a:solidFill>
                  <a:srgbClr val="000000"/>
                </a:solidFill>
                <a:effectLst/>
                <a:latin typeface="Arial" panose="020B0604020202020204" pitchFamily="34" charset="0"/>
                <a:ea typeface="Calibri" panose="020F0502020204030204" pitchFamily="34" charset="0"/>
              </a:rPr>
              <a:t>SiriusXM, which includes programs that cover fantasy sports, NASCAR, the NFL, MLB, and the PGA Tour, saw revenue jump 9% year-over-year to $2.2 billion. Liberty Media </a:t>
            </a:r>
            <a:r>
              <a:rPr lang="en-US" sz="1000" u="none" strike="noStrike" dirty="0">
                <a:solidFill>
                  <a:srgbClr val="3866F6"/>
                </a:solidFill>
                <a:effectLst/>
                <a:latin typeface="Arial" panose="020B0604020202020204" pitchFamily="34" charset="0"/>
                <a:ea typeface="Calibri" panose="020F0502020204030204" pitchFamily="34" charset="0"/>
                <a:hlinkClick r:id="rId7"/>
              </a:rPr>
              <a:t>owns</a:t>
            </a:r>
            <a:r>
              <a:rPr lang="en-US" sz="1000" dirty="0">
                <a:solidFill>
                  <a:srgbClr val="000000"/>
                </a:solidFill>
                <a:effectLst/>
                <a:latin typeface="Arial" panose="020B0604020202020204" pitchFamily="34" charset="0"/>
                <a:ea typeface="Calibri" panose="020F0502020204030204" pitchFamily="34" charset="0"/>
              </a:rPr>
              <a:t> 78.1% of SiriusXM.</a:t>
            </a:r>
            <a:endParaRPr lang="en-US" sz="1000" dirty="0"/>
          </a:p>
        </p:txBody>
      </p:sp>
    </p:spTree>
    <p:extLst>
      <p:ext uri="{BB962C8B-B14F-4D97-AF65-F5344CB8AC3E}">
        <p14:creationId xmlns:p14="http://schemas.microsoft.com/office/powerpoint/2010/main" val="3446295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12210</TotalTime>
  <Words>2866</Words>
  <Application>Microsoft Office PowerPoint</Application>
  <PresentationFormat>On-screen Show (4:3)</PresentationFormat>
  <Paragraphs>382</Paragraphs>
  <Slides>78</Slides>
  <Notes>43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Asap Condensed</vt:lpstr>
      <vt:lpstr>Calibri</vt:lpstr>
      <vt:lpstr>FS-Industrie-T3</vt:lpstr>
      <vt:lpstr>LMRoman10-Regular</vt:lpstr>
      <vt:lpstr>Symbol</vt:lpstr>
      <vt:lpstr>Wingdings</vt:lpstr>
      <vt:lpstr>Clarity</vt:lpstr>
      <vt:lpstr>PowerPoint Presentation</vt:lpstr>
      <vt:lpstr>Course overview</vt:lpstr>
      <vt:lpstr>Today’s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Orioles Attendance – Average/Game</vt:lpstr>
      <vt:lpstr>Assignment 1 – 2022 O’s Projections</vt:lpstr>
      <vt:lpstr>Assignment 1 predictions – last year’s class</vt:lpstr>
      <vt:lpstr>Assignment 1 predictions – two years ago</vt:lpstr>
      <vt:lpstr>Around the Horn</vt:lpstr>
      <vt:lpstr>Assignment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Sponsorship 101 (Promotional Licensing)</vt:lpstr>
      <vt:lpstr>Sponsorship - history</vt:lpstr>
      <vt:lpstr>1984 Olympics – Birth of the modern sponsorship Olympiad</vt:lpstr>
      <vt:lpstr>Activation elements</vt:lpstr>
      <vt:lpstr>PowerPoint Presentation</vt:lpstr>
      <vt:lpstr>Asset management</vt:lpstr>
      <vt:lpstr>PowerPoint Presentation</vt:lpstr>
      <vt:lpstr>PowerPoint Presentation</vt:lpstr>
      <vt:lpstr>PowerPoint Presentation</vt:lpstr>
      <vt:lpstr>PowerPoint Presentation</vt:lpstr>
      <vt:lpstr>NBA Jersey Patches – 2021-2022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Deal 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Determining ROI/ROO - Social</vt:lpstr>
      <vt:lpstr>PowerPoint Presentation</vt:lpstr>
      <vt:lpstr>PowerPoint Presentation</vt:lpstr>
      <vt:lpstr>PowerPoint Presentation</vt:lpstr>
      <vt:lpstr>PowerPoint Presentation</vt:lpstr>
      <vt:lpstr>PowerPoint Presentation</vt:lpstr>
      <vt:lpstr>Determining ROI/ROO  -TV Only</vt:lpstr>
      <vt:lpstr>PowerPoint Presentation</vt:lpstr>
      <vt:lpstr>PowerPoint Presentation</vt:lpstr>
      <vt:lpstr>PowerPoint Presentation</vt:lpstr>
      <vt:lpstr>PowerPoint Presentation</vt:lpstr>
      <vt:lpstr>PowerPoint Presentation</vt:lpstr>
      <vt:lpstr>PowerPoint Presentation</vt:lpstr>
      <vt:lpstr>Determining ROI/ROO – In-venue + Digital (Web, Email, Social)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marketing history</dc:title>
  <dc:creator>Scott</dc:creator>
  <cp:lastModifiedBy>Scott  Lewis</cp:lastModifiedBy>
  <cp:revision>560</cp:revision>
  <dcterms:created xsi:type="dcterms:W3CDTF">2012-09-09T01:40:29Z</dcterms:created>
  <dcterms:modified xsi:type="dcterms:W3CDTF">2021-11-09T18:11:59Z</dcterms:modified>
</cp:coreProperties>
</file>